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 id="274" r:id="rId40"/>
    <p:sldId id="275" r:id="rId41"/>
    <p:sldId id="276" r:id="rId42"/>
    <p:sldId id="277" r:id="rId43"/>
    <p:sldId id="278" r:id="rId44"/>
    <p:sldId id="279" r:id="rId45"/>
    <p:sldId id="280" r:id="rId46"/>
    <p:sldId id="281" r:id="rId47"/>
    <p:sldId id="282" r:id="rId48"/>
    <p:sldId id="283" r:id="rId49"/>
    <p:sldId id="284" r:id="rId50"/>
    <p:sldId id="285" r:id="rId5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uce Light" charset="1" panose="00000400000000000000"/>
      <p:regular r:id="rId10"/>
    </p:embeddedFont>
    <p:embeddedFont>
      <p:font typeface="Open Sauce Light Bold" charset="1" panose="00000600000000000000"/>
      <p:regular r:id="rId11"/>
    </p:embeddedFont>
    <p:embeddedFont>
      <p:font typeface="Open Sauce Light Italics" charset="1" panose="00000400000000000000"/>
      <p:regular r:id="rId12"/>
    </p:embeddedFont>
    <p:embeddedFont>
      <p:font typeface="Open Sauce Light Bold Italics" charset="1" panose="00000600000000000000"/>
      <p:regular r:id="rId13"/>
    </p:embeddedFont>
    <p:embeddedFont>
      <p:font typeface="Open Sauce SemiBold" charset="1" panose="00000700000000000000"/>
      <p:regular r:id="rId14"/>
    </p:embeddedFont>
    <p:embeddedFont>
      <p:font typeface="Open Sauce SemiBold Bold" charset="1" panose="00000A00000000000000"/>
      <p:regular r:id="rId15"/>
    </p:embeddedFont>
    <p:embeddedFont>
      <p:font typeface="Open Sauce SemiBold Italics" charset="1" panose="00000700000000000000"/>
      <p:regular r:id="rId16"/>
    </p:embeddedFont>
    <p:embeddedFont>
      <p:font typeface="Open Sauce SemiBold Bold Italics" charset="1" panose="00000A00000000000000"/>
      <p:regular r:id="rId17"/>
    </p:embeddedFont>
    <p:embeddedFont>
      <p:font typeface="Canva Sans" charset="1" panose="020B0503030501040103"/>
      <p:regular r:id="rId18"/>
    </p:embeddedFont>
    <p:embeddedFont>
      <p:font typeface="Canva Sans Bold" charset="1" panose="020B0803030501040103"/>
      <p:regular r:id="rId19"/>
    </p:embeddedFont>
    <p:embeddedFont>
      <p:font typeface="Canva Sans Italics" charset="1" panose="020B0503030501040103"/>
      <p:regular r:id="rId20"/>
    </p:embeddedFont>
    <p:embeddedFont>
      <p:font typeface="Canva Sans Bold Italics" charset="1" panose="020B0803030501040103"/>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36" Target="slides/slide15.xml" Type="http://schemas.openxmlformats.org/officeDocument/2006/relationships/slide"/><Relationship Id="rId37" Target="slides/slide16.xml" Type="http://schemas.openxmlformats.org/officeDocument/2006/relationships/slide"/><Relationship Id="rId38" Target="slides/slide17.xml" Type="http://schemas.openxmlformats.org/officeDocument/2006/relationships/slide"/><Relationship Id="rId39" Target="slides/slide18.xml" Type="http://schemas.openxmlformats.org/officeDocument/2006/relationships/slide"/><Relationship Id="rId4" Target="theme/theme1.xml" Type="http://schemas.openxmlformats.org/officeDocument/2006/relationships/theme"/><Relationship Id="rId40" Target="slides/slide19.xml" Type="http://schemas.openxmlformats.org/officeDocument/2006/relationships/slide"/><Relationship Id="rId41" Target="slides/slide20.xml" Type="http://schemas.openxmlformats.org/officeDocument/2006/relationships/slide"/><Relationship Id="rId42" Target="slides/slide21.xml" Type="http://schemas.openxmlformats.org/officeDocument/2006/relationships/slide"/><Relationship Id="rId43" Target="slides/slide22.xml" Type="http://schemas.openxmlformats.org/officeDocument/2006/relationships/slide"/><Relationship Id="rId44" Target="slides/slide23.xml" Type="http://schemas.openxmlformats.org/officeDocument/2006/relationships/slide"/><Relationship Id="rId45" Target="slides/slide24.xml" Type="http://schemas.openxmlformats.org/officeDocument/2006/relationships/slide"/><Relationship Id="rId46" Target="slides/slide25.xml" Type="http://schemas.openxmlformats.org/officeDocument/2006/relationships/slide"/><Relationship Id="rId47" Target="slides/slide26.xml" Type="http://schemas.openxmlformats.org/officeDocument/2006/relationships/slide"/><Relationship Id="rId48" Target="slides/slide27.xml" Type="http://schemas.openxmlformats.org/officeDocument/2006/relationships/slide"/><Relationship Id="rId49" Target="slides/slide28.xml" Type="http://schemas.openxmlformats.org/officeDocument/2006/relationships/slide"/><Relationship Id="rId5" Target="tableStyles.xml" Type="http://schemas.openxmlformats.org/officeDocument/2006/relationships/tableStyles"/><Relationship Id="rId50" Target="slides/slide29.xml" Type="http://schemas.openxmlformats.org/officeDocument/2006/relationships/slide"/><Relationship Id="rId51" Target="slides/slide30.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png>
</file>

<file path=ppt/media/image12.jpeg>
</file>

<file path=ppt/media/image2.jpeg>
</file>

<file path=ppt/media/image3.jpeg>
</file>

<file path=ppt/media/image4.png>
</file>

<file path=ppt/media/image5.svg>
</file>

<file path=ppt/media/image6.jpeg>
</file>

<file path=ppt/media/image7.png>
</file>

<file path=ppt/media/image8.sv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C251"/>
        </a:solidFill>
      </p:bgPr>
    </p:bg>
    <p:spTree>
      <p:nvGrpSpPr>
        <p:cNvPr id="1" name=""/>
        <p:cNvGrpSpPr/>
        <p:nvPr/>
      </p:nvGrpSpPr>
      <p:grpSpPr>
        <a:xfrm>
          <a:off x="0" y="0"/>
          <a:ext cx="0" cy="0"/>
          <a:chOff x="0" y="0"/>
          <a:chExt cx="0" cy="0"/>
        </a:xfrm>
      </p:grpSpPr>
      <p:sp>
        <p:nvSpPr>
          <p:cNvPr name="AutoShape 2" id="2"/>
          <p:cNvSpPr/>
          <p:nvPr/>
        </p:nvSpPr>
        <p:spPr>
          <a:xfrm rot="0">
            <a:off x="-1368948" y="4899743"/>
            <a:ext cx="20218226" cy="0"/>
          </a:xfrm>
          <a:prstGeom prst="line">
            <a:avLst/>
          </a:prstGeom>
          <a:ln cap="rnd" w="9525">
            <a:solidFill>
              <a:srgbClr val="000000">
                <a:alpha val="32941"/>
              </a:srgbClr>
            </a:solidFill>
            <a:prstDash val="solid"/>
            <a:headEnd type="none" len="sm" w="sm"/>
            <a:tailEnd type="none" len="sm" w="sm"/>
          </a:ln>
        </p:spPr>
      </p:sp>
      <p:grpSp>
        <p:nvGrpSpPr>
          <p:cNvPr name="Group 3" id="3"/>
          <p:cNvGrpSpPr>
            <a:grpSpLocks noChangeAspect="true"/>
          </p:cNvGrpSpPr>
          <p:nvPr/>
        </p:nvGrpSpPr>
        <p:grpSpPr>
          <a:xfrm rot="0">
            <a:off x="-497059" y="0"/>
            <a:ext cx="6858000" cy="10287000"/>
            <a:chOff x="0" y="0"/>
            <a:chExt cx="6350000" cy="9525000"/>
          </a:xfrm>
        </p:grpSpPr>
        <p:sp>
          <p:nvSpPr>
            <p:cNvPr name="Freeform 4" id="4"/>
            <p:cNvSpPr/>
            <p:nvPr/>
          </p:nvSpPr>
          <p:spPr>
            <a:xfrm flipH="false" flipV="false">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0" r="0" t="0" b="0"/>
              </a:stretch>
            </a:blipFill>
          </p:spPr>
        </p:sp>
      </p:grpSp>
      <p:sp>
        <p:nvSpPr>
          <p:cNvPr name="TextBox 5" id="5"/>
          <p:cNvSpPr txBox="true"/>
          <p:nvPr/>
        </p:nvSpPr>
        <p:spPr>
          <a:xfrm rot="0">
            <a:off x="8483434" y="1332059"/>
            <a:ext cx="8127830" cy="2262979"/>
          </a:xfrm>
          <a:prstGeom prst="rect">
            <a:avLst/>
          </a:prstGeom>
        </p:spPr>
        <p:txBody>
          <a:bodyPr anchor="t" rtlCol="false" tIns="0" lIns="0" bIns="0" rIns="0">
            <a:spAutoFit/>
          </a:bodyPr>
          <a:lstStyle/>
          <a:p>
            <a:pPr algn="ctr">
              <a:lnSpc>
                <a:spcPts val="9048"/>
              </a:lnSpc>
            </a:pPr>
            <a:r>
              <a:rPr lang="en-US" sz="7014">
                <a:solidFill>
                  <a:srgbClr val="FFFFFF"/>
                </a:solidFill>
                <a:latin typeface="Open Sauce SemiBold"/>
              </a:rPr>
              <a:t>Stress : Meaning and Defination</a:t>
            </a:r>
          </a:p>
        </p:txBody>
      </p:sp>
      <p:sp>
        <p:nvSpPr>
          <p:cNvPr name="TextBox 6" id="6"/>
          <p:cNvSpPr txBox="true"/>
          <p:nvPr/>
        </p:nvSpPr>
        <p:spPr>
          <a:xfrm rot="0">
            <a:off x="10593887" y="4554936"/>
            <a:ext cx="1485092" cy="1119979"/>
          </a:xfrm>
          <a:prstGeom prst="rect">
            <a:avLst/>
          </a:prstGeom>
        </p:spPr>
        <p:txBody>
          <a:bodyPr anchor="t" rtlCol="false" tIns="0" lIns="0" bIns="0" rIns="0">
            <a:spAutoFit/>
          </a:bodyPr>
          <a:lstStyle/>
          <a:p>
            <a:pPr>
              <a:lnSpc>
                <a:spcPts val="9048"/>
              </a:lnSpc>
            </a:pPr>
            <a:r>
              <a:rPr lang="en-US" sz="7014">
                <a:solidFill>
                  <a:srgbClr val="FFFFFF"/>
                </a:solidFill>
                <a:latin typeface="Open Sauce SemiBold"/>
              </a:rPr>
              <a:t>By</a:t>
            </a:r>
          </a:p>
        </p:txBody>
      </p:sp>
      <p:sp>
        <p:nvSpPr>
          <p:cNvPr name="TextBox 7" id="7"/>
          <p:cNvSpPr txBox="true"/>
          <p:nvPr/>
        </p:nvSpPr>
        <p:spPr>
          <a:xfrm rot="0">
            <a:off x="8771747" y="6351189"/>
            <a:ext cx="5129372" cy="1119979"/>
          </a:xfrm>
          <a:prstGeom prst="rect">
            <a:avLst/>
          </a:prstGeom>
        </p:spPr>
        <p:txBody>
          <a:bodyPr anchor="t" rtlCol="false" tIns="0" lIns="0" bIns="0" rIns="0">
            <a:spAutoFit/>
          </a:bodyPr>
          <a:lstStyle/>
          <a:p>
            <a:pPr>
              <a:lnSpc>
                <a:spcPts val="9048"/>
              </a:lnSpc>
            </a:pPr>
            <a:r>
              <a:rPr lang="en-US" sz="7014">
                <a:solidFill>
                  <a:srgbClr val="FFFFFF"/>
                </a:solidFill>
                <a:latin typeface="Open Sauce SemiBold"/>
              </a:rPr>
              <a:t>Alok Tiwari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C25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9419" y="560476"/>
            <a:ext cx="7516897" cy="7516897"/>
          </a:xfrm>
          <a:prstGeom prst="rect">
            <a:avLst/>
          </a:prstGeom>
        </p:spPr>
      </p:pic>
      <p:sp>
        <p:nvSpPr>
          <p:cNvPr name="TextBox 3" id="3"/>
          <p:cNvSpPr txBox="true"/>
          <p:nvPr/>
        </p:nvSpPr>
        <p:spPr>
          <a:xfrm rot="0">
            <a:off x="6934069" y="3170370"/>
            <a:ext cx="11247120" cy="1423416"/>
          </a:xfrm>
          <a:prstGeom prst="rect">
            <a:avLst/>
          </a:prstGeom>
        </p:spPr>
        <p:txBody>
          <a:bodyPr anchor="t" rtlCol="false" tIns="0" lIns="0" bIns="0" rIns="0">
            <a:spAutoFit/>
          </a:bodyPr>
          <a:lstStyle/>
          <a:p>
            <a:pPr algn="ctr">
              <a:lnSpc>
                <a:spcPts val="11351"/>
              </a:lnSpc>
              <a:spcBef>
                <a:spcPct val="0"/>
              </a:spcBef>
            </a:pPr>
            <a:r>
              <a:rPr lang="en-US" sz="8799">
                <a:solidFill>
                  <a:srgbClr val="000000"/>
                </a:solidFill>
                <a:latin typeface="Open Sauce SemiBold"/>
              </a:rPr>
              <a:t>Individual Strategies</a:t>
            </a:r>
          </a:p>
        </p:txBody>
      </p:sp>
      <p:sp>
        <p:nvSpPr>
          <p:cNvPr name="TextBox 4" id="4"/>
          <p:cNvSpPr txBox="true"/>
          <p:nvPr/>
        </p:nvSpPr>
        <p:spPr>
          <a:xfrm rot="0">
            <a:off x="11813852" y="5086350"/>
            <a:ext cx="1117997" cy="1119979"/>
          </a:xfrm>
          <a:prstGeom prst="rect">
            <a:avLst/>
          </a:prstGeom>
        </p:spPr>
        <p:txBody>
          <a:bodyPr anchor="t" rtlCol="false" tIns="0" lIns="0" bIns="0" rIns="0">
            <a:spAutoFit/>
          </a:bodyPr>
          <a:lstStyle/>
          <a:p>
            <a:pPr algn="ctr">
              <a:lnSpc>
                <a:spcPts val="9048"/>
              </a:lnSpc>
              <a:spcBef>
                <a:spcPct val="0"/>
              </a:spcBef>
            </a:pPr>
            <a:r>
              <a:rPr lang="en-US" sz="7014">
                <a:solidFill>
                  <a:srgbClr val="000000"/>
                </a:solidFill>
                <a:latin typeface="Open Sauce SemiBold"/>
              </a:rPr>
              <a:t>By</a:t>
            </a:r>
          </a:p>
        </p:txBody>
      </p:sp>
      <p:sp>
        <p:nvSpPr>
          <p:cNvPr name="TextBox 5" id="5"/>
          <p:cNvSpPr txBox="true"/>
          <p:nvPr/>
        </p:nvSpPr>
        <p:spPr>
          <a:xfrm rot="0">
            <a:off x="10387424" y="6938344"/>
            <a:ext cx="2852857" cy="1289685"/>
          </a:xfrm>
          <a:prstGeom prst="rect">
            <a:avLst/>
          </a:prstGeom>
        </p:spPr>
        <p:txBody>
          <a:bodyPr anchor="t" rtlCol="false" tIns="0" lIns="0" bIns="0" rIns="0">
            <a:spAutoFit/>
          </a:bodyPr>
          <a:lstStyle/>
          <a:p>
            <a:pPr algn="ctr">
              <a:lnSpc>
                <a:spcPts val="10320"/>
              </a:lnSpc>
              <a:spcBef>
                <a:spcPct val="0"/>
              </a:spcBef>
            </a:pPr>
            <a:r>
              <a:rPr lang="en-US" sz="8000">
                <a:solidFill>
                  <a:srgbClr val="000000"/>
                </a:solidFill>
                <a:latin typeface="Open Sauce SemiBold"/>
              </a:rPr>
              <a:t>Vyom</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1028700" y="440136"/>
            <a:ext cx="15872817" cy="1119979"/>
          </a:xfrm>
          <a:prstGeom prst="rect">
            <a:avLst/>
          </a:prstGeom>
        </p:spPr>
        <p:txBody>
          <a:bodyPr anchor="t" rtlCol="false" tIns="0" lIns="0" bIns="0" rIns="0">
            <a:spAutoFit/>
          </a:bodyPr>
          <a:lstStyle/>
          <a:p>
            <a:pPr algn="ctr">
              <a:lnSpc>
                <a:spcPts val="9048"/>
              </a:lnSpc>
              <a:spcBef>
                <a:spcPct val="0"/>
              </a:spcBef>
            </a:pPr>
            <a:r>
              <a:rPr lang="en-US" sz="7014">
                <a:solidFill>
                  <a:srgbClr val="E06417"/>
                </a:solidFill>
                <a:latin typeface="Open Sauce SemiBold"/>
              </a:rPr>
              <a:t>WHAT IS INIDIVIDUAL STRATEGIES?</a:t>
            </a:r>
          </a:p>
        </p:txBody>
      </p:sp>
      <p:sp>
        <p:nvSpPr>
          <p:cNvPr name="TextBox 3" id="3"/>
          <p:cNvSpPr txBox="true"/>
          <p:nvPr/>
        </p:nvSpPr>
        <p:spPr>
          <a:xfrm rot="0">
            <a:off x="392106" y="2033110"/>
            <a:ext cx="18288000" cy="6745605"/>
          </a:xfrm>
          <a:prstGeom prst="rect">
            <a:avLst/>
          </a:prstGeom>
        </p:spPr>
        <p:txBody>
          <a:bodyPr anchor="t" rtlCol="false" tIns="0" lIns="0" bIns="0" rIns="0">
            <a:spAutoFit/>
          </a:bodyPr>
          <a:lstStyle/>
          <a:p>
            <a:pPr>
              <a:lnSpc>
                <a:spcPts val="6719"/>
              </a:lnSpc>
            </a:pPr>
            <a:r>
              <a:rPr lang="en-US" sz="4800">
                <a:solidFill>
                  <a:srgbClr val="FFFFFF"/>
                </a:solidFill>
                <a:latin typeface="Canva Sans Bold"/>
              </a:rPr>
              <a:t>Individual strategies for stress management refer to specific actions and techniques that individuals can implement on their own to effectively cope with and reduce stress levels. These strategies focus on self-care, self-awareness, and self-regulation to help individuals better manage the impact of stress on their physical, mental, and emotional well-being. Here are some examples of individual strategies for stress management:</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9139238" y="4554936"/>
            <a:ext cx="9525" cy="1119979"/>
          </a:xfrm>
          <a:prstGeom prst="rect">
            <a:avLst/>
          </a:prstGeom>
        </p:spPr>
        <p:txBody>
          <a:bodyPr anchor="t" rtlCol="false" tIns="0" lIns="0" bIns="0" rIns="0">
            <a:spAutoFit/>
          </a:bodyPr>
          <a:lstStyle/>
          <a:p>
            <a:pPr algn="ctr">
              <a:lnSpc>
                <a:spcPts val="9048"/>
              </a:lnSpc>
              <a:spcBef>
                <a:spcPct val="0"/>
              </a:spcBef>
            </a:pPr>
          </a:p>
        </p:txBody>
      </p:sp>
      <p:sp>
        <p:nvSpPr>
          <p:cNvPr name="TextBox 3" id="3"/>
          <p:cNvSpPr txBox="true"/>
          <p:nvPr/>
        </p:nvSpPr>
        <p:spPr>
          <a:xfrm rot="0">
            <a:off x="1651661" y="159703"/>
            <a:ext cx="14615637"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Health Related Strategies</a:t>
            </a:r>
          </a:p>
        </p:txBody>
      </p:sp>
      <p:sp>
        <p:nvSpPr>
          <p:cNvPr name="TextBox 4" id="4"/>
          <p:cNvSpPr txBox="true"/>
          <p:nvPr/>
        </p:nvSpPr>
        <p:spPr>
          <a:xfrm rot="0">
            <a:off x="-4762" y="1905635"/>
            <a:ext cx="18288000" cy="838136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FFFFFF"/>
                </a:solidFill>
                <a:latin typeface="Canva Sans Bold"/>
              </a:rPr>
              <a:t>Deep breathing techniques: Diaphragmatic breathing, box breathing, and alternate nostril breathing.</a:t>
            </a:r>
          </a:p>
          <a:p>
            <a:pPr marL="734059" indent="-367030" lvl="1">
              <a:lnSpc>
                <a:spcPts val="4759"/>
              </a:lnSpc>
              <a:buFont typeface="Arial"/>
              <a:buChar char="•"/>
            </a:pPr>
            <a:r>
              <a:rPr lang="en-US" sz="3399">
                <a:solidFill>
                  <a:srgbClr val="FFFFFF"/>
                </a:solidFill>
                <a:latin typeface="Canva Sans Bold"/>
              </a:rPr>
              <a:t>Meditation and mindfulness: Mindfulness-based stress reduction, guided meditation, body scan, and loving-kindness meditation.</a:t>
            </a:r>
          </a:p>
          <a:p>
            <a:pPr marL="734059" indent="-367030" lvl="1">
              <a:lnSpc>
                <a:spcPts val="4759"/>
              </a:lnSpc>
              <a:buFont typeface="Arial"/>
              <a:buChar char="•"/>
            </a:pPr>
            <a:r>
              <a:rPr lang="en-US" sz="3399">
                <a:solidFill>
                  <a:srgbClr val="FFFFFF"/>
                </a:solidFill>
                <a:latin typeface="Canva Sans Bold"/>
              </a:rPr>
              <a:t>Physical exercise: </a:t>
            </a:r>
            <a:r>
              <a:rPr lang="en-US" sz="3399">
                <a:solidFill>
                  <a:srgbClr val="FFFFFF"/>
                </a:solidFill>
                <a:latin typeface="Canva Sans Bold"/>
              </a:rPr>
              <a:t>Aerobic exercises, strength training, yoga, Pilates, and dance.</a:t>
            </a:r>
          </a:p>
          <a:p>
            <a:pPr marL="734059" indent="-367030" lvl="1">
              <a:lnSpc>
                <a:spcPts val="4759"/>
              </a:lnSpc>
              <a:buFont typeface="Arial"/>
              <a:buChar char="•"/>
            </a:pPr>
            <a:r>
              <a:rPr lang="en-US" sz="3399">
                <a:solidFill>
                  <a:srgbClr val="FFFFFF"/>
                </a:solidFill>
                <a:latin typeface="Canva Sans Bold"/>
              </a:rPr>
              <a:t>Relaxation techniques: Progressive muscle relaxation, autogenic training, visualization, and guided imagery.</a:t>
            </a:r>
          </a:p>
          <a:p>
            <a:pPr marL="734059" indent="-367030" lvl="1">
              <a:lnSpc>
                <a:spcPts val="4759"/>
              </a:lnSpc>
              <a:buFont typeface="Arial"/>
              <a:buChar char="•"/>
            </a:pPr>
            <a:r>
              <a:rPr lang="en-US" sz="3399">
                <a:solidFill>
                  <a:srgbClr val="FFFFFF"/>
                </a:solidFill>
                <a:latin typeface="Canva Sans Bold"/>
              </a:rPr>
              <a:t>Time management: Prioritization, setting goals, task delegation, and effective scheduling.</a:t>
            </a:r>
          </a:p>
          <a:p>
            <a:pPr marL="734059" indent="-367030" lvl="1">
              <a:lnSpc>
                <a:spcPts val="4759"/>
              </a:lnSpc>
              <a:buFont typeface="Arial"/>
              <a:buChar char="•"/>
            </a:pPr>
            <a:r>
              <a:rPr lang="en-US" sz="3399">
                <a:solidFill>
                  <a:srgbClr val="FFFFFF"/>
                </a:solidFill>
                <a:latin typeface="Canva Sans Bold"/>
              </a:rPr>
              <a:t>Healthy eating habits: Balanced diet, portion control, mindful eating, and nutrition for stress reduction.</a:t>
            </a:r>
          </a:p>
          <a:p>
            <a:pPr marL="734059" indent="-367030" lvl="1">
              <a:lnSpc>
                <a:spcPts val="4759"/>
              </a:lnSpc>
              <a:buFont typeface="Arial"/>
              <a:buChar char="•"/>
            </a:pPr>
            <a:r>
              <a:rPr lang="en-US" sz="3399">
                <a:solidFill>
                  <a:srgbClr val="FFFFFF"/>
                </a:solidFill>
                <a:latin typeface="Canva Sans Bold"/>
              </a:rPr>
              <a:t>Sleep hygiene: Establishing a bedtime routine, creating a sleep-friendly environment, and practicing relaxation techniques before sleep.</a:t>
            </a:r>
          </a:p>
          <a:p>
            <a:pPr>
              <a:lnSpc>
                <a:spcPts val="4759"/>
              </a:lnSpc>
            </a:pP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1567794"/>
            <a:ext cx="18288000" cy="9173845"/>
          </a:xfrm>
          <a:prstGeom prst="rect">
            <a:avLst/>
          </a:prstGeom>
        </p:spPr>
        <p:txBody>
          <a:bodyPr anchor="t" rtlCol="false" tIns="0" lIns="0" bIns="0" rIns="0">
            <a:spAutoFit/>
          </a:bodyPr>
          <a:lstStyle/>
          <a:p>
            <a:pPr marL="798828" indent="-399414" lvl="1">
              <a:lnSpc>
                <a:spcPts val="5179"/>
              </a:lnSpc>
              <a:buFont typeface="Arial"/>
              <a:buChar char="•"/>
            </a:pPr>
            <a:r>
              <a:rPr lang="en-US" sz="3699">
                <a:solidFill>
                  <a:srgbClr val="FFFFFF"/>
                </a:solidFill>
                <a:latin typeface="Canva Sans Bold"/>
              </a:rPr>
              <a:t>Assertiveness skills: Communication styles, expressing needs and boundaries, and conflict resolution.</a:t>
            </a:r>
          </a:p>
          <a:p>
            <a:pPr marL="798828" indent="-399414" lvl="1">
              <a:lnSpc>
                <a:spcPts val="5179"/>
              </a:lnSpc>
              <a:buFont typeface="Arial"/>
              <a:buChar char="•"/>
            </a:pPr>
            <a:r>
              <a:rPr lang="en-US" sz="3699">
                <a:solidFill>
                  <a:srgbClr val="FFFFFF"/>
                </a:solidFill>
                <a:latin typeface="Canva Sans Bold"/>
              </a:rPr>
              <a:t>Cognitive restructuring: Identifying and challenging negative thoughts, reframing perspectives, and cultivating positive self-talk.</a:t>
            </a:r>
          </a:p>
          <a:p>
            <a:pPr marL="798828" indent="-399414" lvl="1">
              <a:lnSpc>
                <a:spcPts val="5179"/>
              </a:lnSpc>
              <a:buFont typeface="Arial"/>
              <a:buChar char="•"/>
            </a:pPr>
            <a:r>
              <a:rPr lang="en-US" sz="3699">
                <a:solidFill>
                  <a:srgbClr val="FFFFFF"/>
                </a:solidFill>
                <a:latin typeface="Canva Sans Bold"/>
              </a:rPr>
              <a:t>Social support: Building a support network, seeking emotional connections, and joining support groups.</a:t>
            </a:r>
          </a:p>
          <a:p>
            <a:pPr marL="798828" indent="-399414" lvl="1">
              <a:lnSpc>
                <a:spcPts val="5179"/>
              </a:lnSpc>
              <a:buFont typeface="Arial"/>
              <a:buChar char="•"/>
            </a:pPr>
            <a:r>
              <a:rPr lang="en-US" sz="3699">
                <a:solidFill>
                  <a:srgbClr val="FFFFFF"/>
                </a:solidFill>
                <a:latin typeface="Canva Sans Bold"/>
              </a:rPr>
              <a:t>Hobbies and recreational activities: Engaging in activities that bring joy and relaxation, such as painting, gardening, playing an instrument, or engaging in sports.</a:t>
            </a:r>
          </a:p>
          <a:p>
            <a:pPr marL="798828" indent="-399414" lvl="1">
              <a:lnSpc>
                <a:spcPts val="5179"/>
              </a:lnSpc>
              <a:buFont typeface="Arial"/>
              <a:buChar char="•"/>
            </a:pPr>
            <a:r>
              <a:rPr lang="en-US" sz="3699">
                <a:solidFill>
                  <a:srgbClr val="FFFFFF"/>
                </a:solidFill>
                <a:latin typeface="Canva Sans Bold"/>
              </a:rPr>
              <a:t>Self-care practices: Taking breaks, practicing self-compassion, engaging in self-reflection, and setting aside personal time.</a:t>
            </a:r>
          </a:p>
          <a:p>
            <a:pPr marL="798828" indent="-399414" lvl="1">
              <a:lnSpc>
                <a:spcPts val="5179"/>
              </a:lnSpc>
              <a:buFont typeface="Arial"/>
              <a:buChar char="•"/>
            </a:pPr>
            <a:r>
              <a:rPr lang="en-US" sz="3699">
                <a:solidFill>
                  <a:srgbClr val="FFFFFF"/>
                </a:solidFill>
                <a:latin typeface="Canva Sans Bold"/>
              </a:rPr>
              <a:t>Emotional regulation: Identifying and managing emotions, stress journaling, and emotional expression.</a:t>
            </a:r>
          </a:p>
          <a:p>
            <a:pPr>
              <a:lnSpc>
                <a:spcPts val="5179"/>
              </a:lnSpc>
            </a:pPr>
          </a:p>
        </p:txBody>
      </p:sp>
      <p:sp>
        <p:nvSpPr>
          <p:cNvPr name="TextBox 3" id="3"/>
          <p:cNvSpPr txBox="true"/>
          <p:nvPr/>
        </p:nvSpPr>
        <p:spPr>
          <a:xfrm rot="0">
            <a:off x="4833031" y="440136"/>
            <a:ext cx="7560945" cy="1119979"/>
          </a:xfrm>
          <a:prstGeom prst="rect">
            <a:avLst/>
          </a:prstGeom>
        </p:spPr>
        <p:txBody>
          <a:bodyPr anchor="t" rtlCol="false" tIns="0" lIns="0" bIns="0" rIns="0">
            <a:spAutoFit/>
          </a:bodyPr>
          <a:lstStyle/>
          <a:p>
            <a:pPr algn="ctr">
              <a:lnSpc>
                <a:spcPts val="9048"/>
              </a:lnSpc>
              <a:spcBef>
                <a:spcPct val="0"/>
              </a:spcBef>
            </a:pPr>
            <a:r>
              <a:rPr lang="en-US" sz="7014">
                <a:solidFill>
                  <a:srgbClr val="000000"/>
                </a:solidFill>
                <a:latin typeface="Open Sauce SemiBold"/>
              </a:rPr>
              <a:t>Social Strategies</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1706184"/>
            <a:ext cx="18288000" cy="8981440"/>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FFFFFF"/>
                </a:solidFill>
                <a:latin typeface="Canva Sans Bold"/>
              </a:rPr>
              <a:t>Technology an</a:t>
            </a:r>
            <a:r>
              <a:rPr lang="en-US" sz="3399">
                <a:solidFill>
                  <a:srgbClr val="FFFFFF"/>
                </a:solidFill>
                <a:latin typeface="Canva Sans Bold"/>
              </a:rPr>
              <a:t>d screen time management: Digital detox, setting boundaries, and establishing technology-free zones.</a:t>
            </a:r>
          </a:p>
          <a:p>
            <a:pPr marL="734059" indent="-367030" lvl="1">
              <a:lnSpc>
                <a:spcPts val="4759"/>
              </a:lnSpc>
              <a:buFont typeface="Arial"/>
              <a:buChar char="•"/>
            </a:pPr>
            <a:r>
              <a:rPr lang="en-US" sz="3399">
                <a:solidFill>
                  <a:srgbClr val="FFFFFF"/>
                </a:solidFill>
                <a:latin typeface="Canva Sans Bold"/>
              </a:rPr>
              <a:t>Financial management: Budgeting, debt management, and seeking professional advice for financial stress reduction.</a:t>
            </a:r>
          </a:p>
          <a:p>
            <a:pPr marL="734059" indent="-367030" lvl="1">
              <a:lnSpc>
                <a:spcPts val="4759"/>
              </a:lnSpc>
              <a:buFont typeface="Arial"/>
              <a:buChar char="•"/>
            </a:pPr>
            <a:r>
              <a:rPr lang="en-US" sz="3399">
                <a:solidFill>
                  <a:srgbClr val="FFFFFF"/>
                </a:solidFill>
                <a:latin typeface="Canva Sans Bold"/>
              </a:rPr>
              <a:t>Workplace stress management: Setting boundaries, effective communication, time management, and work-life balance.</a:t>
            </a:r>
          </a:p>
          <a:p>
            <a:pPr marL="734059" indent="-367030" lvl="1">
              <a:lnSpc>
                <a:spcPts val="4759"/>
              </a:lnSpc>
              <a:buFont typeface="Arial"/>
              <a:buChar char="•"/>
            </a:pPr>
            <a:r>
              <a:rPr lang="en-US" sz="3399">
                <a:solidFill>
                  <a:srgbClr val="FFFFFF"/>
                </a:solidFill>
                <a:latin typeface="Canva Sans Bold"/>
              </a:rPr>
              <a:t>Relaxing environments: Creating a calm and soothing space at home or work with appropriate lighting, scents, and décor.</a:t>
            </a:r>
          </a:p>
          <a:p>
            <a:pPr marL="734059" indent="-367030" lvl="1">
              <a:lnSpc>
                <a:spcPts val="4759"/>
              </a:lnSpc>
              <a:buFont typeface="Arial"/>
              <a:buChar char="•"/>
            </a:pPr>
            <a:r>
              <a:rPr lang="en-US" sz="3399">
                <a:solidFill>
                  <a:srgbClr val="FFFFFF"/>
                </a:solidFill>
                <a:latin typeface="Canva Sans Bold"/>
              </a:rPr>
              <a:t>Gratitude practice: Keeping a gratitude journal, expressing gratitude to others, and practicing gratitude meditation.</a:t>
            </a:r>
          </a:p>
          <a:p>
            <a:pPr marL="734059" indent="-367030" lvl="1">
              <a:lnSpc>
                <a:spcPts val="4759"/>
              </a:lnSpc>
              <a:buFont typeface="Arial"/>
              <a:buChar char="•"/>
            </a:pPr>
            <a:r>
              <a:rPr lang="en-US" sz="3399">
                <a:solidFill>
                  <a:srgbClr val="FFFFFF"/>
                </a:solidFill>
                <a:latin typeface="Canva Sans Bold"/>
              </a:rPr>
              <a:t>Stress-reducing hobbies: Engaging in activities such as gardening, cooking, knitting, or playing with pets.</a:t>
            </a:r>
          </a:p>
          <a:p>
            <a:pPr marL="734059" indent="-367030" lvl="1">
              <a:lnSpc>
                <a:spcPts val="4759"/>
              </a:lnSpc>
              <a:buFont typeface="Arial"/>
              <a:buChar char="•"/>
            </a:pPr>
            <a:r>
              <a:rPr lang="en-US" sz="3399">
                <a:solidFill>
                  <a:srgbClr val="FFFFFF"/>
                </a:solidFill>
                <a:latin typeface="Canva Sans Bold"/>
              </a:rPr>
              <a:t>Supportive self-talk and positive affirmations: Developing a repertoire of uplifting and encouraging statements to counter stress-inducing thoughts.</a:t>
            </a:r>
          </a:p>
          <a:p>
            <a:pPr>
              <a:lnSpc>
                <a:spcPts val="4759"/>
              </a:lnSpc>
            </a:pPr>
          </a:p>
        </p:txBody>
      </p:sp>
      <p:sp>
        <p:nvSpPr>
          <p:cNvPr name="TextBox 3" id="3"/>
          <p:cNvSpPr txBox="true"/>
          <p:nvPr/>
        </p:nvSpPr>
        <p:spPr>
          <a:xfrm rot="0">
            <a:off x="2748557" y="241769"/>
            <a:ext cx="11960543" cy="1119979"/>
          </a:xfrm>
          <a:prstGeom prst="rect">
            <a:avLst/>
          </a:prstGeom>
        </p:spPr>
        <p:txBody>
          <a:bodyPr anchor="t" rtlCol="false" tIns="0" lIns="0" bIns="0" rIns="0">
            <a:spAutoFit/>
          </a:bodyPr>
          <a:lstStyle/>
          <a:p>
            <a:pPr algn="ctr">
              <a:lnSpc>
                <a:spcPts val="9048"/>
              </a:lnSpc>
              <a:spcBef>
                <a:spcPct val="0"/>
              </a:spcBef>
            </a:pPr>
            <a:r>
              <a:rPr lang="en-US" sz="7014">
                <a:solidFill>
                  <a:srgbClr val="000000"/>
                </a:solidFill>
                <a:latin typeface="Open Sauce SemiBold"/>
              </a:rPr>
              <a:t>SOME OTHER STRATEGIES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A6A6A6">
                <a:alpha val="100000"/>
              </a:srgbClr>
            </a:gs>
            <a:gs pos="100000">
              <a:srgbClr val="FFFFFF">
                <a:alpha val="100000"/>
              </a:srgbClr>
            </a:gs>
          </a:gsLst>
          <a:lin ang="0"/>
        </a:gra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0" y="0"/>
            <a:ext cx="9144000" cy="10332203"/>
          </a:xfrm>
          <a:prstGeom prst="rect">
            <a:avLst/>
          </a:prstGeom>
        </p:spPr>
      </p:pic>
      <p:sp>
        <p:nvSpPr>
          <p:cNvPr name="TextBox 3" id="3"/>
          <p:cNvSpPr txBox="true"/>
          <p:nvPr/>
        </p:nvSpPr>
        <p:spPr>
          <a:xfrm rot="0">
            <a:off x="-1476164" y="348615"/>
            <a:ext cx="18735464" cy="1226820"/>
          </a:xfrm>
          <a:prstGeom prst="rect">
            <a:avLst/>
          </a:prstGeom>
        </p:spPr>
        <p:txBody>
          <a:bodyPr anchor="t" rtlCol="false" tIns="0" lIns="0" bIns="0" rIns="0">
            <a:spAutoFit/>
          </a:bodyPr>
          <a:lstStyle/>
          <a:p>
            <a:pPr algn="ctr">
              <a:lnSpc>
                <a:spcPts val="10080"/>
              </a:lnSpc>
            </a:pPr>
            <a:r>
              <a:rPr lang="en-US" sz="7200">
                <a:solidFill>
                  <a:srgbClr val="FFFFFF"/>
                </a:solidFill>
                <a:latin typeface="Canva Sans Bold"/>
              </a:rPr>
              <a:t>ORGANISATIONAL</a:t>
            </a:r>
            <a:r>
              <a:rPr lang="en-US" sz="7200">
                <a:solidFill>
                  <a:srgbClr val="000000"/>
                </a:solidFill>
                <a:latin typeface="Canva Sans Bold"/>
              </a:rPr>
              <a:t> STRATEGIES</a:t>
            </a:r>
          </a:p>
        </p:txBody>
      </p:sp>
      <p:sp>
        <p:nvSpPr>
          <p:cNvPr name="TextBox 4" id="4"/>
          <p:cNvSpPr txBox="true"/>
          <p:nvPr/>
        </p:nvSpPr>
        <p:spPr>
          <a:xfrm rot="0">
            <a:off x="8526185" y="2179234"/>
            <a:ext cx="1235631" cy="1119979"/>
          </a:xfrm>
          <a:prstGeom prst="rect">
            <a:avLst/>
          </a:prstGeom>
        </p:spPr>
        <p:txBody>
          <a:bodyPr anchor="t" rtlCol="false" tIns="0" lIns="0" bIns="0" rIns="0">
            <a:spAutoFit/>
          </a:bodyPr>
          <a:lstStyle/>
          <a:p>
            <a:pPr algn="ctr">
              <a:lnSpc>
                <a:spcPts val="9048"/>
              </a:lnSpc>
              <a:spcBef>
                <a:spcPct val="0"/>
              </a:spcBef>
            </a:pPr>
            <a:r>
              <a:rPr lang="en-US" sz="7014">
                <a:solidFill>
                  <a:srgbClr val="FFFFFF"/>
                </a:solidFill>
                <a:latin typeface="Open Sauce SemiBold"/>
              </a:rPr>
              <a:t>B</a:t>
            </a:r>
            <a:r>
              <a:rPr lang="en-US" sz="7014">
                <a:solidFill>
                  <a:srgbClr val="000000"/>
                </a:solidFill>
                <a:latin typeface="Open Sauce SemiBold"/>
              </a:rPr>
              <a:t>Y</a:t>
            </a:r>
          </a:p>
        </p:txBody>
      </p:sp>
      <p:sp>
        <p:nvSpPr>
          <p:cNvPr name="TextBox 5" id="5"/>
          <p:cNvSpPr txBox="true"/>
          <p:nvPr/>
        </p:nvSpPr>
        <p:spPr>
          <a:xfrm rot="0">
            <a:off x="7529744" y="3127763"/>
            <a:ext cx="4151114" cy="1510031"/>
          </a:xfrm>
          <a:prstGeom prst="rect">
            <a:avLst/>
          </a:prstGeom>
        </p:spPr>
        <p:txBody>
          <a:bodyPr anchor="t" rtlCol="false" tIns="0" lIns="0" bIns="0" rIns="0">
            <a:spAutoFit/>
          </a:bodyPr>
          <a:lstStyle/>
          <a:p>
            <a:pPr algn="ctr">
              <a:lnSpc>
                <a:spcPts val="12319"/>
              </a:lnSpc>
            </a:pPr>
            <a:r>
              <a:rPr lang="en-US" sz="8799">
                <a:solidFill>
                  <a:srgbClr val="FFFFFF"/>
                </a:solidFill>
                <a:latin typeface="Canva Sans Bold"/>
              </a:rPr>
              <a:t>KU</a:t>
            </a:r>
            <a:r>
              <a:rPr lang="en-US" sz="8799">
                <a:solidFill>
                  <a:srgbClr val="000000"/>
                </a:solidFill>
                <a:latin typeface="Canva Sans Bold"/>
              </a:rPr>
              <a:t>WAR</a:t>
            </a:r>
          </a:p>
        </p:txBody>
      </p:sp>
    </p:spTree>
  </p:cSld>
  <p:clrMapOvr>
    <a:masterClrMapping/>
  </p:clrMapOvr>
</p:sld>
</file>

<file path=ppt/slides/slide16.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49581"/>
            <a:ext cx="21148068" cy="1368424"/>
          </a:xfrm>
          <a:prstGeom prst="rect">
            <a:avLst/>
          </a:prstGeom>
        </p:spPr>
        <p:txBody>
          <a:bodyPr anchor="t" rtlCol="false" tIns="0" lIns="0" bIns="0" rIns="0">
            <a:spAutoFit/>
          </a:bodyPr>
          <a:lstStyle/>
          <a:p>
            <a:pPr>
              <a:lnSpc>
                <a:spcPts val="11200"/>
              </a:lnSpc>
            </a:pPr>
            <a:r>
              <a:rPr lang="en-US" sz="8000">
                <a:solidFill>
                  <a:srgbClr val="000000"/>
                </a:solidFill>
                <a:latin typeface="Canva Sans Bold"/>
              </a:rPr>
              <a:t>What is organizational strategies?</a:t>
            </a:r>
          </a:p>
        </p:txBody>
      </p:sp>
      <p:sp>
        <p:nvSpPr>
          <p:cNvPr name="TextBox 3" id="3"/>
          <p:cNvSpPr txBox="true"/>
          <p:nvPr/>
        </p:nvSpPr>
        <p:spPr>
          <a:xfrm rot="0">
            <a:off x="0" y="1303706"/>
            <a:ext cx="18288000" cy="8887460"/>
          </a:xfrm>
          <a:prstGeom prst="rect">
            <a:avLst/>
          </a:prstGeom>
        </p:spPr>
        <p:txBody>
          <a:bodyPr anchor="t" rtlCol="false" tIns="0" lIns="0" bIns="0" rIns="0">
            <a:spAutoFit/>
          </a:bodyPr>
          <a:lstStyle/>
          <a:p>
            <a:pPr>
              <a:lnSpc>
                <a:spcPts val="7840"/>
              </a:lnSpc>
            </a:pPr>
            <a:r>
              <a:rPr lang="en-US" sz="5600">
                <a:solidFill>
                  <a:srgbClr val="FFFFFF"/>
                </a:solidFill>
                <a:latin typeface="Canva Sans Bold"/>
              </a:rPr>
              <a:t>Organizational strategies for stress management refer to actions and practices implemented within an organization or workplace to create a supportive and stress-reducing environment for employees. These strategies aim to address systemic stressors and promote a healthy work culture that fosters employee well-being and productivity. Here are some examples of organizational strategies for stress management:</a:t>
            </a:r>
          </a:p>
        </p:txBody>
      </p:sp>
    </p:spTree>
  </p:cSld>
  <p:clrMapOvr>
    <a:masterClrMapping/>
  </p:clrMapOvr>
</p:sld>
</file>

<file path=ppt/slides/slide17.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76200"/>
            <a:ext cx="18288000" cy="10370820"/>
          </a:xfrm>
          <a:prstGeom prst="rect">
            <a:avLst/>
          </a:prstGeom>
        </p:spPr>
        <p:txBody>
          <a:bodyPr anchor="t" rtlCol="false" tIns="0" lIns="0" bIns="0" rIns="0">
            <a:spAutoFit/>
          </a:bodyPr>
          <a:lstStyle/>
          <a:p>
            <a:pPr marL="906780" indent="-453390" lvl="1">
              <a:lnSpc>
                <a:spcPts val="5880"/>
              </a:lnSpc>
              <a:buFont typeface="Arial"/>
              <a:buChar char="•"/>
            </a:pPr>
            <a:r>
              <a:rPr lang="en-US" sz="4200">
                <a:solidFill>
                  <a:srgbClr val="000000"/>
                </a:solidFill>
                <a:latin typeface="Canva Sans Bold"/>
              </a:rPr>
              <a:t>Workload management: Ensuring reasonable workloads and workload distribution to prevent excessive stress and burnout among employees.</a:t>
            </a:r>
          </a:p>
          <a:p>
            <a:pPr marL="906780" indent="-453390" lvl="1">
              <a:lnSpc>
                <a:spcPts val="5880"/>
              </a:lnSpc>
              <a:buFont typeface="Arial"/>
              <a:buChar char="•"/>
            </a:pPr>
            <a:r>
              <a:rPr lang="en-US" sz="4200">
                <a:solidFill>
                  <a:srgbClr val="000000"/>
                </a:solidFill>
                <a:latin typeface="Canva Sans Bold"/>
              </a:rPr>
              <a:t>Clear communication and expectations: Provi</a:t>
            </a:r>
            <a:r>
              <a:rPr lang="en-US" sz="4200">
                <a:solidFill>
                  <a:srgbClr val="000000"/>
                </a:solidFill>
                <a:latin typeface="Canva Sans Bold"/>
              </a:rPr>
              <a:t>ding clear job descriptions, expectations, and guidelines to reduce ambiguity and promote efficiency.</a:t>
            </a:r>
          </a:p>
          <a:p>
            <a:pPr marL="906780" indent="-453390" lvl="1">
              <a:lnSpc>
                <a:spcPts val="5880"/>
              </a:lnSpc>
              <a:buFont typeface="Arial"/>
              <a:buChar char="•"/>
            </a:pPr>
            <a:r>
              <a:rPr lang="en-US" sz="4200">
                <a:solidFill>
                  <a:srgbClr val="000000"/>
                </a:solidFill>
                <a:latin typeface="Canva Sans Bold"/>
              </a:rPr>
              <a:t>Flexibility and work-life balance: Implementing flexible work arrangements, such as remote work options or flexible scheduling, to support employees' personal needs and responsibilities.</a:t>
            </a:r>
          </a:p>
          <a:p>
            <a:pPr marL="906780" indent="-453390" lvl="1">
              <a:lnSpc>
                <a:spcPts val="5880"/>
              </a:lnSpc>
              <a:buFont typeface="Arial"/>
              <a:buChar char="•"/>
            </a:pPr>
            <a:r>
              <a:rPr lang="en-US" sz="4200">
                <a:solidFill>
                  <a:srgbClr val="000000"/>
                </a:solidFill>
                <a:latin typeface="Canva Sans Bold"/>
              </a:rPr>
              <a:t>Employee involvement and participation: Encouraging employee input, involvement in decision-making processes, and seeking feedback to enhance job satisfaction and reduce stress related to lack of control.</a:t>
            </a:r>
          </a:p>
          <a:p>
            <a:pPr>
              <a:lnSpc>
                <a:spcPts val="5880"/>
              </a:lnSpc>
            </a:pPr>
          </a:p>
        </p:txBody>
      </p:sp>
    </p:spTree>
  </p:cSld>
  <p:clrMapOvr>
    <a:masterClrMapping/>
  </p:clrMapOvr>
</p:sld>
</file>

<file path=ppt/slides/slide18.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184520" y="-76200"/>
            <a:ext cx="18288000" cy="11856720"/>
          </a:xfrm>
          <a:prstGeom prst="rect">
            <a:avLst/>
          </a:prstGeom>
        </p:spPr>
        <p:txBody>
          <a:bodyPr anchor="t" rtlCol="false" tIns="0" lIns="0" bIns="0" rIns="0">
            <a:spAutoFit/>
          </a:bodyPr>
          <a:lstStyle/>
          <a:p>
            <a:pPr marL="906780" indent="-453390" lvl="1">
              <a:lnSpc>
                <a:spcPts val="5880"/>
              </a:lnSpc>
              <a:buFont typeface="Arial"/>
              <a:buChar char="•"/>
            </a:pPr>
            <a:r>
              <a:rPr lang="en-US" sz="4200">
                <a:solidFill>
                  <a:srgbClr val="FFFFFF"/>
                </a:solidFill>
                <a:latin typeface="Canva Sans Bold"/>
              </a:rPr>
              <a:t>Training an</a:t>
            </a:r>
            <a:r>
              <a:rPr lang="en-US" sz="4200">
                <a:solidFill>
                  <a:srgbClr val="FFFFFF"/>
                </a:solidFill>
                <a:latin typeface="Canva Sans Bold"/>
              </a:rPr>
              <a:t>d skill development: Providing relevant training and development opportunities to equip employees with necessary skills and resources for their roles, reducing stress caused by inadequate training or support.</a:t>
            </a:r>
          </a:p>
          <a:p>
            <a:pPr marL="906780" indent="-453390" lvl="1">
              <a:lnSpc>
                <a:spcPts val="5880"/>
              </a:lnSpc>
              <a:buFont typeface="Arial"/>
              <a:buChar char="•"/>
            </a:pPr>
            <a:r>
              <a:rPr lang="en-US" sz="4200">
                <a:solidFill>
                  <a:srgbClr val="FFFFFF"/>
                </a:solidFill>
                <a:latin typeface="Canva Sans Bold"/>
              </a:rPr>
              <a:t>Supportive leadership: Promoting a leadership style that emphasizes empathy, support, and open communication, fostering a positive work environment and reducing stress related to poor leadership.</a:t>
            </a:r>
          </a:p>
          <a:p>
            <a:pPr marL="906780" indent="-453390" lvl="1">
              <a:lnSpc>
                <a:spcPts val="5880"/>
              </a:lnSpc>
              <a:buFont typeface="Arial"/>
              <a:buChar char="•"/>
            </a:pPr>
            <a:r>
              <a:rPr lang="en-US" sz="4200">
                <a:solidFill>
                  <a:srgbClr val="FFFFFF"/>
                </a:solidFill>
                <a:latin typeface="Canva Sans Bold"/>
              </a:rPr>
              <a:t>Recognition and rewards: Implementing recognition programs to acknowledge and reward employees' achievements and contributions, boosting morale and reducing stress.</a:t>
            </a:r>
          </a:p>
          <a:p>
            <a:pPr marL="906780" indent="-453390" lvl="1">
              <a:lnSpc>
                <a:spcPts val="5880"/>
              </a:lnSpc>
              <a:buFont typeface="Arial"/>
              <a:buChar char="•"/>
            </a:pPr>
            <a:r>
              <a:rPr lang="en-US" sz="4200">
                <a:solidFill>
                  <a:srgbClr val="FFFFFF"/>
                </a:solidFill>
                <a:latin typeface="Canva Sans Bold"/>
              </a:rPr>
              <a:t>Workplace wellness initiatives: Offering wellness programs and initiatives, such as stress management workshops, mindfulness training, or physical fitness activities, to support employees' overall well-being.</a:t>
            </a:r>
          </a:p>
          <a:p>
            <a:pPr>
              <a:lnSpc>
                <a:spcPts val="5880"/>
              </a:lnSpc>
            </a:pPr>
          </a:p>
        </p:txBody>
      </p:sp>
    </p:spTree>
  </p:cSld>
  <p:clrMapOvr>
    <a:masterClrMapping/>
  </p:clrMapOvr>
</p:sld>
</file>

<file path=ppt/slides/slide19.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57150"/>
            <a:ext cx="18288000" cy="10493375"/>
          </a:xfrm>
          <a:prstGeom prst="rect">
            <a:avLst/>
          </a:prstGeom>
        </p:spPr>
        <p:txBody>
          <a:bodyPr anchor="t" rtlCol="false" tIns="0" lIns="0" bIns="0" rIns="0">
            <a:spAutoFit/>
          </a:bodyPr>
          <a:lstStyle/>
          <a:p>
            <a:pPr marL="755649" indent="-377824" lvl="1">
              <a:lnSpc>
                <a:spcPts val="4899"/>
              </a:lnSpc>
              <a:buFont typeface="Arial"/>
              <a:buChar char="•"/>
            </a:pPr>
            <a:r>
              <a:rPr lang="en-US" sz="3499">
                <a:solidFill>
                  <a:srgbClr val="FFFFFF"/>
                </a:solidFill>
                <a:latin typeface="Canva Sans"/>
              </a:rPr>
              <a:t>Encouraging breaks an</a:t>
            </a:r>
            <a:r>
              <a:rPr lang="en-US" sz="3499">
                <a:solidFill>
                  <a:srgbClr val="FFFFFF"/>
                </a:solidFill>
                <a:latin typeface="Canva Sans"/>
              </a:rPr>
              <a:t>d downtime: Promoting a culture that values and encourages regular breaks, vacations, and time off to recharge and prevent burnout.</a:t>
            </a:r>
          </a:p>
          <a:p>
            <a:pPr marL="755649" indent="-377824" lvl="1">
              <a:lnSpc>
                <a:spcPts val="4899"/>
              </a:lnSpc>
              <a:buFont typeface="Arial"/>
              <a:buChar char="•"/>
            </a:pPr>
            <a:r>
              <a:rPr lang="en-US" sz="3499">
                <a:solidFill>
                  <a:srgbClr val="FFFFFF"/>
                </a:solidFill>
                <a:latin typeface="Canva Sans"/>
              </a:rPr>
              <a:t>Conflict resolution mechanisms: Establishing effective conflict resolution procedures and resources, such as mediation or counseling services, to address workplace conflicts promptly and reduce stress.</a:t>
            </a:r>
          </a:p>
          <a:p>
            <a:pPr marL="755649" indent="-377824" lvl="1">
              <a:lnSpc>
                <a:spcPts val="4899"/>
              </a:lnSpc>
              <a:buFont typeface="Arial"/>
              <a:buChar char="•"/>
            </a:pPr>
            <a:r>
              <a:rPr lang="en-US" sz="3499">
                <a:solidFill>
                  <a:srgbClr val="FFFFFF"/>
                </a:solidFill>
                <a:latin typeface="Canva Sans"/>
              </a:rPr>
              <a:t>Open communication channels: Creating a culture that encourages open and honest communication among employees and between employees and management, facilitating the expression of concerns and reducing stress from unresolved issues.</a:t>
            </a:r>
          </a:p>
          <a:p>
            <a:pPr marL="755649" indent="-377824" lvl="1">
              <a:lnSpc>
                <a:spcPts val="4899"/>
              </a:lnSpc>
              <a:buFont typeface="Arial"/>
              <a:buChar char="•"/>
            </a:pPr>
            <a:r>
              <a:rPr lang="en-US" sz="3499">
                <a:solidFill>
                  <a:srgbClr val="FFFFFF"/>
                </a:solidFill>
                <a:latin typeface="Canva Sans"/>
              </a:rPr>
              <a:t>Support for work transitions: Providing support and resources for employees during significant organizational changes, such as restructuring or mergers, to minimize stress and facilitate smooth transitions.</a:t>
            </a:r>
          </a:p>
          <a:p>
            <a:pPr marL="755649" indent="-377824" lvl="1">
              <a:lnSpc>
                <a:spcPts val="4899"/>
              </a:lnSpc>
              <a:buFont typeface="Arial"/>
              <a:buChar char="•"/>
            </a:pPr>
            <a:r>
              <a:rPr lang="en-US" sz="3499">
                <a:solidFill>
                  <a:srgbClr val="FFFFFF"/>
                </a:solidFill>
                <a:latin typeface="Canva Sans"/>
              </a:rPr>
              <a:t>Employee assistance programs (EAPs): Offering confidential counseling services or EAPs to provide employees with professional support and guidance for personal or work-related stressors.</a:t>
            </a:r>
          </a:p>
          <a:p>
            <a:pPr>
              <a:lnSpc>
                <a:spcPts val="4899"/>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C251"/>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790854" y="0"/>
            <a:ext cx="6858000" cy="10287000"/>
            <a:chOff x="0" y="0"/>
            <a:chExt cx="6350000" cy="9525000"/>
          </a:xfrm>
        </p:grpSpPr>
        <p:sp>
          <p:nvSpPr>
            <p:cNvPr name="Freeform 3" id="3"/>
            <p:cNvSpPr/>
            <p:nvPr/>
          </p:nvSpPr>
          <p:spPr>
            <a:xfrm flipH="false" flipV="false">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0" r="0" t="0" b="0"/>
              </a:stretch>
            </a:blipFill>
          </p:spPr>
        </p:sp>
      </p:grpSp>
      <p:sp>
        <p:nvSpPr>
          <p:cNvPr name="TextBox 4" id="4"/>
          <p:cNvSpPr txBox="true"/>
          <p:nvPr/>
        </p:nvSpPr>
        <p:spPr>
          <a:xfrm rot="0">
            <a:off x="0" y="303709"/>
            <a:ext cx="11934601" cy="8431309"/>
          </a:xfrm>
          <a:prstGeom prst="rect">
            <a:avLst/>
          </a:prstGeom>
        </p:spPr>
        <p:txBody>
          <a:bodyPr anchor="t" rtlCol="false" tIns="0" lIns="0" bIns="0" rIns="0">
            <a:spAutoFit/>
          </a:bodyPr>
          <a:lstStyle/>
          <a:p>
            <a:pPr>
              <a:lnSpc>
                <a:spcPts val="6683"/>
              </a:lnSpc>
            </a:pPr>
            <a:r>
              <a:rPr lang="en-US" sz="4455">
                <a:solidFill>
                  <a:srgbClr val="FFFFFF"/>
                </a:solidFill>
                <a:latin typeface="Open Sauce Light Bold"/>
              </a:rPr>
              <a:t>Stress is a natural response to demanding or challenging situations that can impact an individual physically, mentally, and emotionally. It occurs when the body's stress response, triggered by perceived threats or pressures, becomes activated for extended periods. Stress can manifest as increased heart rate, tense muscles, difficulty concentrating, irritability, and anxiety. </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4C25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331" r="0" b="331"/>
          <a:stretch>
            <a:fillRect/>
          </a:stretch>
        </p:blipFill>
        <p:spPr>
          <a:xfrm flipH="false" flipV="false" rot="0">
            <a:off x="2467962" y="0"/>
            <a:ext cx="13046494" cy="10287000"/>
          </a:xfrm>
          <a:prstGeom prst="rect">
            <a:avLst/>
          </a:prstGeom>
        </p:spPr>
      </p:pic>
      <p:sp>
        <p:nvSpPr>
          <p:cNvPr name="TextBox 3" id="3"/>
          <p:cNvSpPr txBox="true"/>
          <p:nvPr/>
        </p:nvSpPr>
        <p:spPr>
          <a:xfrm rot="0">
            <a:off x="1453243" y="4972050"/>
            <a:ext cx="15075932"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EMPLOYEE COUNSELLING</a:t>
            </a:r>
          </a:p>
        </p:txBody>
      </p:sp>
      <p:sp>
        <p:nvSpPr>
          <p:cNvPr name="TextBox 4" id="4"/>
          <p:cNvSpPr txBox="true"/>
          <p:nvPr/>
        </p:nvSpPr>
        <p:spPr>
          <a:xfrm rot="0">
            <a:off x="6428541" y="6745738"/>
            <a:ext cx="3355062" cy="2228215"/>
          </a:xfrm>
          <a:prstGeom prst="rect">
            <a:avLst/>
          </a:prstGeom>
        </p:spPr>
        <p:txBody>
          <a:bodyPr anchor="t" rtlCol="false" tIns="0" lIns="0" bIns="0" rIns="0">
            <a:spAutoFit/>
          </a:bodyPr>
          <a:lstStyle/>
          <a:p>
            <a:pPr algn="ctr">
              <a:lnSpc>
                <a:spcPts val="8959"/>
              </a:lnSpc>
            </a:pPr>
            <a:r>
              <a:rPr lang="en-US" sz="6399">
                <a:solidFill>
                  <a:srgbClr val="FFFFFF"/>
                </a:solidFill>
                <a:latin typeface="Canva Sans Bold"/>
              </a:rPr>
              <a:t>BY</a:t>
            </a:r>
          </a:p>
          <a:p>
            <a:pPr algn="ctr">
              <a:lnSpc>
                <a:spcPts val="8959"/>
              </a:lnSpc>
            </a:pPr>
            <a:r>
              <a:rPr lang="en-US" sz="6399">
                <a:solidFill>
                  <a:srgbClr val="FFFFFF"/>
                </a:solidFill>
                <a:latin typeface="Canva Sans Bold"/>
              </a:rPr>
              <a:t>MANISH</a:t>
            </a:r>
          </a:p>
        </p:txBody>
      </p:sp>
    </p:spTree>
  </p:cSld>
  <p:clrMapOvr>
    <a:masterClrMapping/>
  </p:clrMapOvr>
</p:sld>
</file>

<file path=ppt/slides/slide21.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161382" y="159703"/>
            <a:ext cx="16811982"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What is emplyee counselling?</a:t>
            </a:r>
          </a:p>
        </p:txBody>
      </p:sp>
      <p:sp>
        <p:nvSpPr>
          <p:cNvPr name="TextBox 3" id="3"/>
          <p:cNvSpPr txBox="true"/>
          <p:nvPr/>
        </p:nvSpPr>
        <p:spPr>
          <a:xfrm rot="0">
            <a:off x="1176318" y="2365546"/>
            <a:ext cx="16511990" cy="6149340"/>
          </a:xfrm>
          <a:prstGeom prst="rect">
            <a:avLst/>
          </a:prstGeom>
        </p:spPr>
        <p:txBody>
          <a:bodyPr anchor="t" rtlCol="false" tIns="0" lIns="0" bIns="0" rIns="0">
            <a:spAutoFit/>
          </a:bodyPr>
          <a:lstStyle/>
          <a:p>
            <a:pPr>
              <a:lnSpc>
                <a:spcPts val="5459"/>
              </a:lnSpc>
            </a:pPr>
            <a:r>
              <a:rPr lang="en-US" sz="3899">
                <a:solidFill>
                  <a:srgbClr val="FFFFFF"/>
                </a:solidFill>
                <a:latin typeface="Canva Sans Bold"/>
              </a:rPr>
              <a:t>Employee counseling, also known as employee assistance programs (EAPs) or workplace counseling, is a confidential and professional support service provided by organizations to assist employees in addressing personal, emotional, or work-related challenges that may impact their well-being and performance. Employee counseling aims to provide a safe space for employees to discuss their concerns, explore potential solutions, and receive guidance from trained professionals. Here are some subtopics that further explain the components and aspects of employee counseling:</a:t>
            </a:r>
          </a:p>
        </p:txBody>
      </p:sp>
    </p:spTree>
  </p:cSld>
  <p:clrMapOvr>
    <a:masterClrMapping/>
  </p:clrMapOvr>
</p:sld>
</file>

<file path=ppt/slides/slide22.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210380" y="319405"/>
            <a:ext cx="18498380" cy="9581515"/>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FFFFFF"/>
                </a:solidFill>
                <a:latin typeface="Canva Sans Bold"/>
              </a:rPr>
              <a:t>Confidentiality: Emphasizing the confidential nature of employee counseling, assuring employees that their discussions and personal information will be kept private and separate from their work records.</a:t>
            </a:r>
          </a:p>
          <a:p>
            <a:pPr marL="734059" indent="-367030" lvl="1">
              <a:lnSpc>
                <a:spcPts val="4759"/>
              </a:lnSpc>
              <a:buFont typeface="Arial"/>
              <a:buChar char="•"/>
            </a:pPr>
            <a:r>
              <a:rPr lang="en-US" sz="3399">
                <a:solidFill>
                  <a:srgbClr val="FFFFFF"/>
                </a:solidFill>
                <a:latin typeface="Canva Sans Bold"/>
              </a:rPr>
              <a:t>Assessment and triage: Conducting an initial assessment to understand the employee's needs and determine the appropriate level of support or referral, ensuring they receive the most suitable assistance.</a:t>
            </a:r>
          </a:p>
          <a:p>
            <a:pPr marL="734059" indent="-367030" lvl="1">
              <a:lnSpc>
                <a:spcPts val="4759"/>
              </a:lnSpc>
              <a:buFont typeface="Arial"/>
              <a:buChar char="•"/>
            </a:pPr>
            <a:r>
              <a:rPr lang="en-US" sz="3399">
                <a:solidFill>
                  <a:srgbClr val="FFFFFF"/>
                </a:solidFill>
                <a:latin typeface="Canva Sans Bold"/>
              </a:rPr>
              <a:t>Counseling sessions: Providing one-on-one counseling sessions between the employee and a qualified counselor or therapist to discuss their concerns, emotions, and challenges in a safe and supportive environment.</a:t>
            </a:r>
          </a:p>
          <a:p>
            <a:pPr marL="734059" indent="-367030" lvl="1">
              <a:lnSpc>
                <a:spcPts val="4759"/>
              </a:lnSpc>
              <a:buFont typeface="Arial"/>
              <a:buChar char="•"/>
            </a:pPr>
            <a:r>
              <a:rPr lang="en-US" sz="3399">
                <a:solidFill>
                  <a:srgbClr val="FFFFFF"/>
                </a:solidFill>
                <a:latin typeface="Canva Sans Bold"/>
              </a:rPr>
              <a:t>Mental health support: Addressing mental health issues such as stress, anxiety, depression, or grief, and providing strategies and interventions to manage and overcome these challenges.</a:t>
            </a:r>
          </a:p>
          <a:p>
            <a:pPr marL="734059" indent="-367030" lvl="1">
              <a:lnSpc>
                <a:spcPts val="4759"/>
              </a:lnSpc>
              <a:buFont typeface="Arial"/>
              <a:buChar char="•"/>
            </a:pPr>
            <a:r>
              <a:rPr lang="en-US" sz="3399">
                <a:solidFill>
                  <a:srgbClr val="FFFFFF"/>
                </a:solidFill>
                <a:latin typeface="Canva Sans Bold"/>
              </a:rPr>
              <a:t>Work-related issues: Assisting employees in navigating work-related stressors, conflicts, or challenges, including job dissatisfaction, work-life balance, or career development.</a:t>
            </a:r>
          </a:p>
          <a:p>
            <a:pPr>
              <a:lnSpc>
                <a:spcPts val="4759"/>
              </a:lnSpc>
            </a:pPr>
          </a:p>
        </p:txBody>
      </p:sp>
    </p:spTree>
  </p:cSld>
  <p:clrMapOvr>
    <a:masterClrMapping/>
  </p:clrMapOvr>
</p:sld>
</file>

<file path=ppt/slides/slide23.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276860"/>
            <a:ext cx="18288000" cy="8981440"/>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FFFFFF"/>
                </a:solidFill>
                <a:latin typeface="Canva Sans Bold"/>
              </a:rPr>
              <a:t>Referrals an</a:t>
            </a:r>
            <a:r>
              <a:rPr lang="en-US" sz="3399">
                <a:solidFill>
                  <a:srgbClr val="FFFFFF"/>
                </a:solidFill>
                <a:latin typeface="Canva Sans Bold"/>
              </a:rPr>
              <a:t>d resources: Offering information and referrals to external resources and specialists, such as mental health professionals, financial advisors, or legal services, based on the employee's specific needs.</a:t>
            </a:r>
          </a:p>
          <a:p>
            <a:pPr marL="734059" indent="-367030" lvl="1">
              <a:lnSpc>
                <a:spcPts val="4759"/>
              </a:lnSpc>
              <a:buFont typeface="Arial"/>
              <a:buChar char="•"/>
            </a:pPr>
            <a:r>
              <a:rPr lang="en-US" sz="3399">
                <a:solidFill>
                  <a:srgbClr val="FFFFFF"/>
                </a:solidFill>
                <a:latin typeface="Canva Sans Bold"/>
              </a:rPr>
              <a:t>Crisis intervention: Providing immediate support and intervention in critical situations, such as traumatic incidents or emergencies that may impact the employee's well-being or ability to function at work.</a:t>
            </a:r>
          </a:p>
          <a:p>
            <a:pPr marL="734059" indent="-367030" lvl="1">
              <a:lnSpc>
                <a:spcPts val="4759"/>
              </a:lnSpc>
              <a:buFont typeface="Arial"/>
              <a:buChar char="•"/>
            </a:pPr>
            <a:r>
              <a:rPr lang="en-US" sz="3399">
                <a:solidFill>
                  <a:srgbClr val="FFFFFF"/>
                </a:solidFill>
                <a:latin typeface="Canva Sans Bold"/>
              </a:rPr>
              <a:t>Workshops and training: Conducting workshops, seminars, or training sessions on topics related to mental health, stress management, communication skills, or resilience to enhance employees' well-being and coping strategies.</a:t>
            </a:r>
          </a:p>
          <a:p>
            <a:pPr marL="734059" indent="-367030" lvl="1">
              <a:lnSpc>
                <a:spcPts val="4759"/>
              </a:lnSpc>
              <a:buFont typeface="Arial"/>
              <a:buChar char="•"/>
            </a:pPr>
            <a:r>
              <a:rPr lang="en-US" sz="3399">
                <a:solidFill>
                  <a:srgbClr val="FFFFFF"/>
                </a:solidFill>
                <a:latin typeface="Canva Sans Bold"/>
              </a:rPr>
              <a:t>Conflict resolution: Assisting employees in managing and resolving conflicts within the workplace, providing guidance on effective communication, negotiation, and problem-solving techniques.</a:t>
            </a:r>
          </a:p>
          <a:p>
            <a:pPr marL="734059" indent="-367030" lvl="1">
              <a:lnSpc>
                <a:spcPts val="4759"/>
              </a:lnSpc>
              <a:buFont typeface="Arial"/>
              <a:buChar char="•"/>
            </a:pPr>
            <a:r>
              <a:rPr lang="en-US" sz="3399">
                <a:solidFill>
                  <a:srgbClr val="FFFFFF"/>
                </a:solidFill>
                <a:latin typeface="Canva Sans Bold"/>
              </a:rPr>
              <a:t>Work-life balance: Supporting employees in achieving a healthy work-life balance by exploring strategies to manage time, set boundaries, and prioritize self-care.</a:t>
            </a:r>
          </a:p>
          <a:p>
            <a:pPr>
              <a:lnSpc>
                <a:spcPts val="4759"/>
              </a:lnSpc>
            </a:pPr>
          </a:p>
        </p:txBody>
      </p:sp>
    </p:spTree>
  </p:cSld>
  <p:clrMapOvr>
    <a:masterClrMapping/>
  </p:clrMapOvr>
</p:sld>
</file>

<file path=ppt/slides/slide24.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105410"/>
            <a:ext cx="18288000" cy="10181590"/>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FFFFFF"/>
                </a:solidFill>
                <a:latin typeface="Canva Sans Bold"/>
              </a:rPr>
              <a:t>Substance abuse and addiction support: </a:t>
            </a:r>
            <a:r>
              <a:rPr lang="en-US" sz="3399">
                <a:solidFill>
                  <a:srgbClr val="FFFFFF"/>
                </a:solidFill>
                <a:latin typeface="Canva Sans Bold"/>
              </a:rPr>
              <a:t>Addressing substance abuse issues and providing information, resources, and referral options for employees struggling with addiction.</a:t>
            </a:r>
          </a:p>
          <a:p>
            <a:pPr marL="734059" indent="-367030" lvl="1">
              <a:lnSpc>
                <a:spcPts val="4759"/>
              </a:lnSpc>
              <a:buFont typeface="Arial"/>
              <a:buChar char="•"/>
            </a:pPr>
            <a:r>
              <a:rPr lang="en-US" sz="3399">
                <a:solidFill>
                  <a:srgbClr val="FFFFFF"/>
                </a:solidFill>
                <a:latin typeface="Canva Sans Bold"/>
              </a:rPr>
              <a:t>Return-to-work support: Assisting employees in transitioning back to work after a medical or personal leave, providing support, accommodations, or gradual reintegration plans, if needed.</a:t>
            </a:r>
          </a:p>
          <a:p>
            <a:pPr marL="734059" indent="-367030" lvl="1">
              <a:lnSpc>
                <a:spcPts val="4759"/>
              </a:lnSpc>
              <a:buFont typeface="Arial"/>
              <a:buChar char="•"/>
            </a:pPr>
            <a:r>
              <a:rPr lang="en-US" sz="3399">
                <a:solidFill>
                  <a:srgbClr val="FFFFFF"/>
                </a:solidFill>
                <a:latin typeface="Canva Sans Bold"/>
              </a:rPr>
              <a:t>Managerial and supervisory consultations: Offering guidance and support to managers and supervisors in effectively supporting their team members' well-being, recognizing signs of distress, and addressing employee concerns.</a:t>
            </a:r>
          </a:p>
          <a:p>
            <a:pPr marL="734059" indent="-367030" lvl="1">
              <a:lnSpc>
                <a:spcPts val="4759"/>
              </a:lnSpc>
              <a:buFont typeface="Arial"/>
              <a:buChar char="•"/>
            </a:pPr>
            <a:r>
              <a:rPr lang="en-US" sz="3399">
                <a:solidFill>
                  <a:srgbClr val="FFFFFF"/>
                </a:solidFill>
                <a:latin typeface="Canva Sans Bold"/>
              </a:rPr>
              <a:t>Wellness and preventative programs: Collaborating with other departments or specialists to develop and implement wellness programs, activities, or initiatives aimed at promoting overall employee well-being and preventing stress-related issues.</a:t>
            </a:r>
          </a:p>
          <a:p>
            <a:pPr marL="734059" indent="-367030" lvl="1">
              <a:lnSpc>
                <a:spcPts val="4759"/>
              </a:lnSpc>
              <a:buFont typeface="Arial"/>
              <a:buChar char="•"/>
            </a:pPr>
            <a:r>
              <a:rPr lang="en-US" sz="3399">
                <a:solidFill>
                  <a:srgbClr val="FFFFFF"/>
                </a:solidFill>
                <a:latin typeface="Canva Sans Bold"/>
              </a:rPr>
              <a:t>Evaluation and feedback: Collecting feedback and conducting evaluations to assess the effectiveness and impact of employee counseling services, making necessary improvements to better support employees' needs.</a:t>
            </a:r>
          </a:p>
          <a:p>
            <a:pPr>
              <a:lnSpc>
                <a:spcPts val="4759"/>
              </a:lnSpc>
            </a:pP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4C25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628392" y="1466936"/>
            <a:ext cx="13590996" cy="8987046"/>
          </a:xfrm>
          <a:prstGeom prst="rect">
            <a:avLst/>
          </a:prstGeom>
        </p:spPr>
      </p:pic>
      <p:sp>
        <p:nvSpPr>
          <p:cNvPr name="TextBox 3" id="3"/>
          <p:cNvSpPr txBox="true"/>
          <p:nvPr/>
        </p:nvSpPr>
        <p:spPr>
          <a:xfrm rot="0">
            <a:off x="2683231" y="-99608"/>
            <a:ext cx="11481317"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anva Sans Bold"/>
              </a:rPr>
              <a:t>EFFECTS OF STRESS</a:t>
            </a:r>
          </a:p>
        </p:txBody>
      </p:sp>
      <p:sp>
        <p:nvSpPr>
          <p:cNvPr name="TextBox 4" id="4"/>
          <p:cNvSpPr txBox="true"/>
          <p:nvPr/>
        </p:nvSpPr>
        <p:spPr>
          <a:xfrm rot="0">
            <a:off x="8140422" y="1819271"/>
            <a:ext cx="1003578" cy="1002666"/>
          </a:xfrm>
          <a:prstGeom prst="rect">
            <a:avLst/>
          </a:prstGeom>
        </p:spPr>
        <p:txBody>
          <a:bodyPr anchor="t" rtlCol="false" tIns="0" lIns="0" bIns="0" rIns="0">
            <a:spAutoFit/>
          </a:bodyPr>
          <a:lstStyle/>
          <a:p>
            <a:pPr algn="ctr">
              <a:lnSpc>
                <a:spcPts val="8259"/>
              </a:lnSpc>
            </a:pPr>
            <a:r>
              <a:rPr lang="en-US" sz="5899">
                <a:solidFill>
                  <a:srgbClr val="FFFFFF"/>
                </a:solidFill>
                <a:latin typeface="Canva Sans Bold"/>
              </a:rPr>
              <a:t>BY</a:t>
            </a:r>
          </a:p>
        </p:txBody>
      </p:sp>
      <p:sp>
        <p:nvSpPr>
          <p:cNvPr name="TextBox 5" id="5"/>
          <p:cNvSpPr txBox="true"/>
          <p:nvPr/>
        </p:nvSpPr>
        <p:spPr>
          <a:xfrm rot="0">
            <a:off x="5769114" y="2707637"/>
            <a:ext cx="5746195" cy="3188336"/>
          </a:xfrm>
          <a:prstGeom prst="rect">
            <a:avLst/>
          </a:prstGeom>
        </p:spPr>
        <p:txBody>
          <a:bodyPr anchor="t" rtlCol="false" tIns="0" lIns="0" bIns="0" rIns="0">
            <a:spAutoFit/>
          </a:bodyPr>
          <a:lstStyle/>
          <a:p>
            <a:pPr algn="ctr">
              <a:lnSpc>
                <a:spcPts val="8539"/>
              </a:lnSpc>
            </a:pPr>
            <a:r>
              <a:rPr lang="en-US" sz="6099">
                <a:solidFill>
                  <a:srgbClr val="FFFFFF"/>
                </a:solidFill>
                <a:latin typeface="Canva Sans Bold"/>
              </a:rPr>
              <a:t>HIMANSHU KUMAR PANDEY</a:t>
            </a:r>
          </a:p>
        </p:txBody>
      </p:sp>
    </p:spTree>
  </p:cSld>
  <p:clrMapOvr>
    <a:masterClrMapping/>
  </p:clrMapOvr>
</p:sld>
</file>

<file path=ppt/slides/slide26.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138390" y="581659"/>
            <a:ext cx="18149610" cy="8676641"/>
          </a:xfrm>
          <a:prstGeom prst="rect">
            <a:avLst/>
          </a:prstGeom>
        </p:spPr>
        <p:txBody>
          <a:bodyPr anchor="t" rtlCol="false" tIns="0" lIns="0" bIns="0" rIns="0">
            <a:spAutoFit/>
          </a:bodyPr>
          <a:lstStyle/>
          <a:p>
            <a:pPr>
              <a:lnSpc>
                <a:spcPts val="5879"/>
              </a:lnSpc>
            </a:pPr>
            <a:r>
              <a:rPr lang="en-US" sz="4199">
                <a:solidFill>
                  <a:srgbClr val="000000"/>
                </a:solidFill>
                <a:latin typeface="Canva Sans Bold"/>
              </a:rPr>
              <a:t>Physical health effects:</a:t>
            </a:r>
          </a:p>
          <a:p>
            <a:pPr>
              <a:lnSpc>
                <a:spcPts val="5739"/>
              </a:lnSpc>
            </a:pPr>
            <a:r>
              <a:rPr lang="en-US" sz="4099">
                <a:solidFill>
                  <a:srgbClr val="FFFFFF"/>
                </a:solidFill>
                <a:latin typeface="Canva Sans"/>
              </a:rPr>
              <a:t>a. </a:t>
            </a:r>
            <a:r>
              <a:rPr lang="en-US" sz="4099">
                <a:solidFill>
                  <a:srgbClr val="FFFFFF"/>
                </a:solidFill>
                <a:latin typeface="Canva Sans Bold"/>
              </a:rPr>
              <a:t>Increase</a:t>
            </a:r>
            <a:r>
              <a:rPr lang="en-US" sz="4099">
                <a:solidFill>
                  <a:srgbClr val="FFFFFF"/>
                </a:solidFill>
                <a:latin typeface="Canva Sans Bold"/>
              </a:rPr>
              <a:t>d risk of cardiovascular problems, such as high blood       pressure, heart disease, and stroke. </a:t>
            </a:r>
          </a:p>
          <a:p>
            <a:pPr>
              <a:lnSpc>
                <a:spcPts val="5739"/>
              </a:lnSpc>
            </a:pPr>
            <a:r>
              <a:rPr lang="en-US" sz="4099">
                <a:solidFill>
                  <a:srgbClr val="FFFFFF"/>
                </a:solidFill>
                <a:latin typeface="Canva Sans Bold"/>
              </a:rPr>
              <a:t>b. Weakened immune system, leading to frequent illnesses and infections. </a:t>
            </a:r>
          </a:p>
          <a:p>
            <a:pPr>
              <a:lnSpc>
                <a:spcPts val="5739"/>
              </a:lnSpc>
            </a:pPr>
            <a:r>
              <a:rPr lang="en-US" sz="4099">
                <a:solidFill>
                  <a:srgbClr val="FFFFFF"/>
                </a:solidFill>
                <a:latin typeface="Canva Sans Bold"/>
              </a:rPr>
              <a:t>c. Digestive issues, including stomachaches, indigestion, and irritable bowel syndrome. </a:t>
            </a:r>
          </a:p>
          <a:p>
            <a:pPr>
              <a:lnSpc>
                <a:spcPts val="5739"/>
              </a:lnSpc>
            </a:pPr>
            <a:r>
              <a:rPr lang="en-US" sz="4099">
                <a:solidFill>
                  <a:srgbClr val="FFFFFF"/>
                </a:solidFill>
                <a:latin typeface="Canva Sans Bold"/>
              </a:rPr>
              <a:t>d. Sleep disturbances, such as insomnia or disrupted sleep patterns. </a:t>
            </a:r>
          </a:p>
          <a:p>
            <a:pPr>
              <a:lnSpc>
                <a:spcPts val="5739"/>
              </a:lnSpc>
            </a:pPr>
            <a:r>
              <a:rPr lang="en-US" sz="4099">
                <a:solidFill>
                  <a:srgbClr val="FFFFFF"/>
                </a:solidFill>
                <a:latin typeface="Canva Sans Bold"/>
              </a:rPr>
              <a:t>e. Muscle tension, headaches, and migraines. </a:t>
            </a:r>
          </a:p>
          <a:p>
            <a:pPr>
              <a:lnSpc>
                <a:spcPts val="5739"/>
              </a:lnSpc>
            </a:pPr>
            <a:r>
              <a:rPr lang="en-US" sz="4099">
                <a:solidFill>
                  <a:srgbClr val="FFFFFF"/>
                </a:solidFill>
                <a:latin typeface="Canva Sans Bold"/>
              </a:rPr>
              <a:t>f. Impact on reproductive health, including menstrual irregularities or decreased libido.</a:t>
            </a:r>
          </a:p>
          <a:p>
            <a:pPr>
              <a:lnSpc>
                <a:spcPts val="5739"/>
              </a:lnSpc>
            </a:pPr>
          </a:p>
        </p:txBody>
      </p:sp>
    </p:spTree>
  </p:cSld>
  <p:clrMapOvr>
    <a:masterClrMapping/>
  </p:clrMapOvr>
</p:sld>
</file>

<file path=ppt/slides/slide27.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622757" y="121404"/>
            <a:ext cx="17665243" cy="10547350"/>
          </a:xfrm>
          <a:prstGeom prst="rect">
            <a:avLst/>
          </a:prstGeom>
        </p:spPr>
        <p:txBody>
          <a:bodyPr anchor="t" rtlCol="false" tIns="0" lIns="0" bIns="0" rIns="0">
            <a:spAutoFit/>
          </a:bodyPr>
          <a:lstStyle/>
          <a:p>
            <a:pPr>
              <a:lnSpc>
                <a:spcPts val="5599"/>
              </a:lnSpc>
            </a:pPr>
            <a:r>
              <a:rPr lang="en-US" sz="3999">
                <a:solidFill>
                  <a:srgbClr val="000000"/>
                </a:solidFill>
                <a:latin typeface="Canva Sans Bold"/>
              </a:rPr>
              <a:t>Mental health effects:</a:t>
            </a:r>
            <a:r>
              <a:rPr lang="en-US" sz="3999">
                <a:solidFill>
                  <a:srgbClr val="FFFFFF"/>
                </a:solidFill>
                <a:latin typeface="Canva Sans Bold"/>
              </a:rPr>
              <a:t> </a:t>
            </a:r>
          </a:p>
          <a:p>
            <a:pPr>
              <a:lnSpc>
                <a:spcPts val="5599"/>
              </a:lnSpc>
            </a:pPr>
            <a:r>
              <a:rPr lang="en-US" sz="3999">
                <a:solidFill>
                  <a:srgbClr val="FFFFFF"/>
                </a:solidFill>
                <a:latin typeface="Canva Sans Bold"/>
              </a:rPr>
              <a:t>a. Increased risk of anxiety disorders, including generalized anxiety disorder, panic disorder, or social anxiety. </a:t>
            </a:r>
          </a:p>
          <a:p>
            <a:pPr>
              <a:lnSpc>
                <a:spcPts val="5599"/>
              </a:lnSpc>
            </a:pPr>
            <a:r>
              <a:rPr lang="en-US" sz="3999">
                <a:solidFill>
                  <a:srgbClr val="FFFFFF"/>
                </a:solidFill>
                <a:latin typeface="Canva Sans Bold"/>
              </a:rPr>
              <a:t>b. Development or exacerbation of depressive symptoms and major depressive disorder. </a:t>
            </a:r>
          </a:p>
          <a:p>
            <a:pPr>
              <a:lnSpc>
                <a:spcPts val="5599"/>
              </a:lnSpc>
            </a:pPr>
            <a:r>
              <a:rPr lang="en-US" sz="3999">
                <a:solidFill>
                  <a:srgbClr val="FFFFFF"/>
                </a:solidFill>
                <a:latin typeface="Canva Sans Bold"/>
              </a:rPr>
              <a:t>c. Higher likelihood of experiencing burnout, chronic fatigue, or emotional exhaustion. </a:t>
            </a:r>
          </a:p>
          <a:p>
            <a:pPr>
              <a:lnSpc>
                <a:spcPts val="5599"/>
              </a:lnSpc>
            </a:pPr>
            <a:r>
              <a:rPr lang="en-US" sz="3999">
                <a:solidFill>
                  <a:srgbClr val="FFFFFF"/>
                </a:solidFill>
                <a:latin typeface="Canva Sans Bold"/>
              </a:rPr>
              <a:t>d. Impaired cognitive functioning, including difficulties with memory, concentration, and decision-making. </a:t>
            </a:r>
          </a:p>
          <a:p>
            <a:pPr>
              <a:lnSpc>
                <a:spcPts val="5599"/>
              </a:lnSpc>
            </a:pPr>
            <a:r>
              <a:rPr lang="en-US" sz="3999">
                <a:solidFill>
                  <a:srgbClr val="FFFFFF"/>
                </a:solidFill>
                <a:latin typeface="Canva Sans Bold"/>
              </a:rPr>
              <a:t>e. Increased vulnerability to developing or worsening substance abuse problems. </a:t>
            </a:r>
          </a:p>
          <a:p>
            <a:pPr>
              <a:lnSpc>
                <a:spcPts val="5599"/>
              </a:lnSpc>
            </a:pPr>
            <a:r>
              <a:rPr lang="en-US" sz="3999">
                <a:solidFill>
                  <a:srgbClr val="FFFFFF"/>
                </a:solidFill>
                <a:latin typeface="Canva Sans Bold"/>
              </a:rPr>
              <a:t>f. Higher risk of developing or exacerbating existing mental health conditions, such as post-traumatic stress disorder (PTSD) or obsessive-compulsive disorder (OCD).</a:t>
            </a:r>
          </a:p>
          <a:p>
            <a:pPr>
              <a:lnSpc>
                <a:spcPts val="5599"/>
              </a:lnSpc>
            </a:pPr>
          </a:p>
        </p:txBody>
      </p:sp>
    </p:spTree>
  </p:cSld>
  <p:clrMapOvr>
    <a:masterClrMapping/>
  </p:clrMapOvr>
</p:sld>
</file>

<file path=ppt/slides/slide28.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1364223"/>
            <a:ext cx="18288000" cy="7004050"/>
          </a:xfrm>
          <a:prstGeom prst="rect">
            <a:avLst/>
          </a:prstGeom>
        </p:spPr>
        <p:txBody>
          <a:bodyPr anchor="t" rtlCol="false" tIns="0" lIns="0" bIns="0" rIns="0">
            <a:spAutoFit/>
          </a:bodyPr>
          <a:lstStyle/>
          <a:p>
            <a:pPr>
              <a:lnSpc>
                <a:spcPts val="6439"/>
              </a:lnSpc>
            </a:pPr>
            <a:r>
              <a:rPr lang="en-US" sz="4599">
                <a:solidFill>
                  <a:srgbClr val="000000"/>
                </a:solidFill>
                <a:latin typeface="Canva Sans Bold"/>
              </a:rPr>
              <a:t>Emotional effects:</a:t>
            </a:r>
            <a:r>
              <a:rPr lang="en-US" sz="4599">
                <a:solidFill>
                  <a:srgbClr val="FFFFFF"/>
                </a:solidFill>
                <a:latin typeface="Canva Sans Bold"/>
              </a:rPr>
              <a:t> </a:t>
            </a:r>
          </a:p>
          <a:p>
            <a:pPr>
              <a:lnSpc>
                <a:spcPts val="6439"/>
              </a:lnSpc>
            </a:pPr>
          </a:p>
          <a:p>
            <a:pPr>
              <a:lnSpc>
                <a:spcPts val="5459"/>
              </a:lnSpc>
            </a:pPr>
            <a:r>
              <a:rPr lang="en-US" sz="3899">
                <a:solidFill>
                  <a:srgbClr val="FFFFFF"/>
                </a:solidFill>
                <a:latin typeface="Canva Sans Bold"/>
              </a:rPr>
              <a:t>a. Heightene</a:t>
            </a:r>
            <a:r>
              <a:rPr lang="en-US" sz="3899">
                <a:solidFill>
                  <a:srgbClr val="FFFFFF"/>
                </a:solidFill>
                <a:latin typeface="Canva Sans Bold"/>
              </a:rPr>
              <a:t>d levels of irritability, frustration, or anger.</a:t>
            </a:r>
          </a:p>
          <a:p>
            <a:pPr>
              <a:lnSpc>
                <a:spcPts val="5459"/>
              </a:lnSpc>
            </a:pPr>
            <a:r>
              <a:rPr lang="en-US" sz="3899">
                <a:solidFill>
                  <a:srgbClr val="FFFFFF"/>
                </a:solidFill>
                <a:latin typeface="Canva Sans Bold"/>
              </a:rPr>
              <a:t>b. Mood swings, emotional instability, or increased vulnerability to emotional distress. c. Feelings of overwhelm, helplessness, or being unable to cope with challenges. </a:t>
            </a:r>
          </a:p>
          <a:p>
            <a:pPr>
              <a:lnSpc>
                <a:spcPts val="5459"/>
              </a:lnSpc>
            </a:pPr>
            <a:r>
              <a:rPr lang="en-US" sz="3899">
                <a:solidFill>
                  <a:srgbClr val="FFFFFF"/>
                </a:solidFill>
                <a:latin typeface="Canva Sans Bold"/>
              </a:rPr>
              <a:t>d. Increased risk of experiencing persistent feelings of sadness, hopelessness, or worthlessness.</a:t>
            </a:r>
          </a:p>
          <a:p>
            <a:pPr>
              <a:lnSpc>
                <a:spcPts val="5459"/>
              </a:lnSpc>
            </a:pPr>
            <a:r>
              <a:rPr lang="en-US" sz="3899">
                <a:solidFill>
                  <a:srgbClr val="FFFFFF"/>
                </a:solidFill>
                <a:latin typeface="Canva Sans Bold"/>
              </a:rPr>
              <a:t>e. Decreased self-esteem or self-confidence.</a:t>
            </a:r>
          </a:p>
          <a:p>
            <a:pPr>
              <a:lnSpc>
                <a:spcPts val="4759"/>
              </a:lnSpc>
            </a:pPr>
          </a:p>
        </p:txBody>
      </p:sp>
    </p:spTree>
  </p:cSld>
  <p:clrMapOvr>
    <a:masterClrMapping/>
  </p:clrMapOvr>
</p:sld>
</file>

<file path=ppt/slides/slide29.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161455" y="352511"/>
            <a:ext cx="18126545" cy="8781416"/>
          </a:xfrm>
          <a:prstGeom prst="rect">
            <a:avLst/>
          </a:prstGeom>
        </p:spPr>
        <p:txBody>
          <a:bodyPr anchor="t" rtlCol="false" tIns="0" lIns="0" bIns="0" rIns="0">
            <a:spAutoFit/>
          </a:bodyPr>
          <a:lstStyle/>
          <a:p>
            <a:pPr>
              <a:lnSpc>
                <a:spcPts val="6859"/>
              </a:lnSpc>
            </a:pPr>
            <a:r>
              <a:rPr lang="en-US" sz="4899">
                <a:solidFill>
                  <a:srgbClr val="000000"/>
                </a:solidFill>
                <a:latin typeface="Canva Sans Bold"/>
              </a:rPr>
              <a:t>Long-term</a:t>
            </a:r>
            <a:r>
              <a:rPr lang="en-US" sz="4899">
                <a:solidFill>
                  <a:srgbClr val="000000"/>
                </a:solidFill>
                <a:latin typeface="Canva Sans Bold"/>
              </a:rPr>
              <a:t> health implications</a:t>
            </a:r>
          </a:p>
          <a:p>
            <a:pPr>
              <a:lnSpc>
                <a:spcPts val="5319"/>
              </a:lnSpc>
            </a:pPr>
          </a:p>
          <a:p>
            <a:pPr>
              <a:lnSpc>
                <a:spcPts val="5319"/>
              </a:lnSpc>
            </a:pPr>
            <a:r>
              <a:rPr lang="en-US" sz="3799">
                <a:solidFill>
                  <a:srgbClr val="FFFFFF"/>
                </a:solidFill>
                <a:latin typeface="Canva Sans Bold"/>
              </a:rPr>
              <a:t>a. Chronic stress can contribute to the development or exacerbation of chronic conditions, such as diabetes, asthma, or autoimmune disorders. </a:t>
            </a:r>
          </a:p>
          <a:p>
            <a:pPr>
              <a:lnSpc>
                <a:spcPts val="5319"/>
              </a:lnSpc>
            </a:pPr>
          </a:p>
          <a:p>
            <a:pPr>
              <a:lnSpc>
                <a:spcPts val="5319"/>
              </a:lnSpc>
            </a:pPr>
            <a:r>
              <a:rPr lang="en-US" sz="3799">
                <a:solidFill>
                  <a:srgbClr val="FFFFFF"/>
                </a:solidFill>
                <a:latin typeface="Canva Sans Bold"/>
              </a:rPr>
              <a:t>b. Increased risk of developing mental health disorders or chronic psychological conditions. </a:t>
            </a:r>
          </a:p>
          <a:p>
            <a:pPr>
              <a:lnSpc>
                <a:spcPts val="5319"/>
              </a:lnSpc>
            </a:pPr>
          </a:p>
          <a:p>
            <a:pPr>
              <a:lnSpc>
                <a:spcPts val="5319"/>
              </a:lnSpc>
            </a:pPr>
            <a:r>
              <a:rPr lang="en-US" sz="3799">
                <a:solidFill>
                  <a:srgbClr val="FFFFFF"/>
                </a:solidFill>
                <a:latin typeface="Canva Sans Bold"/>
              </a:rPr>
              <a:t>c. Accelerated aging process at the cellular level, potentially leading to premature aging and related health issues.</a:t>
            </a:r>
          </a:p>
          <a:p>
            <a:pPr>
              <a:lnSpc>
                <a:spcPts val="5319"/>
              </a:lnSpc>
            </a:pPr>
          </a:p>
          <a:p>
            <a:pPr>
              <a:lnSpc>
                <a:spcPts val="5319"/>
              </a:lnSpc>
            </a:pPr>
            <a:r>
              <a:rPr lang="en-US" sz="3799">
                <a:solidFill>
                  <a:srgbClr val="FFFFFF"/>
                </a:solidFill>
                <a:latin typeface="Canva Sans Bold"/>
              </a:rPr>
              <a:t> d. Impact on longevity and overall quality of life.</a:t>
            </a:r>
          </a:p>
          <a:p>
            <a:pPr>
              <a:lnSpc>
                <a:spcPts val="4759"/>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66675"/>
            <a:ext cx="4258123" cy="1129665"/>
          </a:xfrm>
          <a:prstGeom prst="rect">
            <a:avLst/>
          </a:prstGeom>
        </p:spPr>
        <p:txBody>
          <a:bodyPr anchor="t" rtlCol="false" tIns="0" lIns="0" bIns="0" rIns="0">
            <a:spAutoFit/>
          </a:bodyPr>
          <a:lstStyle/>
          <a:p>
            <a:pPr>
              <a:lnSpc>
                <a:spcPts val="9030"/>
              </a:lnSpc>
            </a:pPr>
            <a:r>
              <a:rPr lang="en-US" sz="7000">
                <a:solidFill>
                  <a:srgbClr val="000000"/>
                </a:solidFill>
                <a:latin typeface="Open Sauce SemiBold Bold"/>
              </a:rPr>
              <a:t> </a:t>
            </a:r>
            <a:r>
              <a:rPr lang="en-US" sz="7000">
                <a:solidFill>
                  <a:srgbClr val="000000"/>
                </a:solidFill>
                <a:latin typeface="Open Sauce SemiBold Bold"/>
              </a:rPr>
              <a:t>Meaning</a:t>
            </a:r>
          </a:p>
        </p:txBody>
      </p:sp>
      <p:sp>
        <p:nvSpPr>
          <p:cNvPr name="TextBox 3" id="3"/>
          <p:cNvSpPr txBox="true"/>
          <p:nvPr/>
        </p:nvSpPr>
        <p:spPr>
          <a:xfrm rot="0">
            <a:off x="162724" y="4899660"/>
            <a:ext cx="17541063" cy="5099686"/>
          </a:xfrm>
          <a:prstGeom prst="rect">
            <a:avLst/>
          </a:prstGeom>
        </p:spPr>
        <p:txBody>
          <a:bodyPr anchor="t" rtlCol="false" tIns="0" lIns="0" bIns="0" rIns="0">
            <a:spAutoFit/>
          </a:bodyPr>
          <a:lstStyle/>
          <a:p>
            <a:pPr>
              <a:lnSpc>
                <a:spcPts val="5849"/>
              </a:lnSpc>
            </a:pPr>
          </a:p>
          <a:p>
            <a:pPr>
              <a:lnSpc>
                <a:spcPts val="5849"/>
              </a:lnSpc>
            </a:pPr>
            <a:r>
              <a:rPr lang="en-US" sz="3899">
                <a:solidFill>
                  <a:srgbClr val="FFFFFF"/>
                </a:solidFill>
                <a:latin typeface="Open Sauce Light Bold"/>
              </a:rPr>
              <a:t>Stress is a physiological and psychological response to demanding or challenging circumstances. It is the body's way of reacting to perceived threats or pressures, whether they are real or imagined. When confronted with stressors, the body releases hormones like cortisol and adrenaline, triggering the "fight-or-flight" response. This response prepares the body to either confront the threat or escape from it.</a:t>
            </a:r>
          </a:p>
        </p:txBody>
      </p:sp>
      <p:sp>
        <p:nvSpPr>
          <p:cNvPr name="AutoShape 4" id="4"/>
          <p:cNvSpPr/>
          <p:nvPr/>
        </p:nvSpPr>
        <p:spPr>
          <a:xfrm>
            <a:off x="-493195" y="4253282"/>
            <a:ext cx="20156226" cy="0"/>
          </a:xfrm>
          <a:prstGeom prst="line">
            <a:avLst/>
          </a:prstGeom>
          <a:ln cap="rnd" w="9525">
            <a:solidFill>
              <a:srgbClr val="000000">
                <a:alpha val="32941"/>
              </a:srgbClr>
            </a:solidFill>
            <a:prstDash val="solid"/>
            <a:headEnd type="none" len="sm" w="sm"/>
            <a:tailEnd type="none" len="sm" w="sm"/>
          </a:ln>
        </p:spPr>
      </p:sp>
      <p:grpSp>
        <p:nvGrpSpPr>
          <p:cNvPr name="Group 5" id="5"/>
          <p:cNvGrpSpPr>
            <a:grpSpLocks noChangeAspect="true"/>
          </p:cNvGrpSpPr>
          <p:nvPr/>
        </p:nvGrpSpPr>
        <p:grpSpPr>
          <a:xfrm rot="0">
            <a:off x="4797533" y="125206"/>
            <a:ext cx="9854933" cy="5543330"/>
            <a:chOff x="0" y="0"/>
            <a:chExt cx="11289030" cy="6350000"/>
          </a:xfrm>
        </p:grpSpPr>
        <p:sp>
          <p:nvSpPr>
            <p:cNvPr name="Freeform 6" id="6"/>
            <p:cNvSpPr/>
            <p:nvPr/>
          </p:nvSpPr>
          <p:spPr>
            <a:xfrm flipH="false" flipV="false">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2"/>
              <a:stretch>
                <a:fillRect l="0" r="0" t="-9265" b="-9265"/>
              </a:stretch>
            </a:blipFill>
          </p:spPr>
        </p:sp>
      </p:gr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3821" r="0" b="6021"/>
          <a:stretch>
            <a:fillRect/>
          </a:stretch>
        </p:blipFill>
        <p:spPr>
          <a:xfrm flipH="false" flipV="false" rot="0">
            <a:off x="0" y="0"/>
            <a:ext cx="18288000" cy="10140006"/>
          </a:xfrm>
          <a:prstGeom prst="rect">
            <a:avLst/>
          </a:prstGeom>
        </p:spPr>
      </p:pic>
    </p:spTree>
  </p:cSld>
  <p:clrMapOvr>
    <a:masterClrMapping/>
  </p:clrMapOvr>
</p:sld>
</file>

<file path=ppt/slides/slide4.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391387" y="404144"/>
            <a:ext cx="17505226" cy="9392987"/>
          </a:xfrm>
          <a:prstGeom prst="rect">
            <a:avLst/>
          </a:prstGeom>
        </p:spPr>
        <p:txBody>
          <a:bodyPr anchor="t" rtlCol="false" tIns="0" lIns="0" bIns="0" rIns="0">
            <a:spAutoFit/>
          </a:bodyPr>
          <a:lstStyle/>
          <a:p>
            <a:pPr marL="879227" indent="-439613" lvl="1">
              <a:lnSpc>
                <a:spcPts val="5701"/>
              </a:lnSpc>
              <a:buFont typeface="Arial"/>
              <a:buChar char="•"/>
            </a:pPr>
            <a:r>
              <a:rPr lang="en-US" sz="4072">
                <a:solidFill>
                  <a:srgbClr val="FFFFFF"/>
                </a:solidFill>
                <a:latin typeface="Canva Sans Bold"/>
              </a:rPr>
              <a:t>Stress is a natural response to pressure an</a:t>
            </a:r>
            <a:r>
              <a:rPr lang="en-US" sz="4072">
                <a:solidFill>
                  <a:srgbClr val="FFFFFF"/>
                </a:solidFill>
                <a:latin typeface="Canva Sans Bold"/>
              </a:rPr>
              <a:t>d perceived threats.</a:t>
            </a:r>
          </a:p>
          <a:p>
            <a:pPr marL="879227" indent="-439613" lvl="1">
              <a:lnSpc>
                <a:spcPts val="5701"/>
              </a:lnSpc>
              <a:buFont typeface="Arial"/>
              <a:buChar char="•"/>
            </a:pPr>
            <a:r>
              <a:rPr lang="en-US" sz="4072">
                <a:solidFill>
                  <a:srgbClr val="FFFFFF"/>
                </a:solidFill>
                <a:latin typeface="Canva Sans Bold"/>
              </a:rPr>
              <a:t>It can be triggered by various factors like work, relationships, or major life changes.</a:t>
            </a:r>
          </a:p>
          <a:p>
            <a:pPr marL="879227" indent="-439613" lvl="1">
              <a:lnSpc>
                <a:spcPts val="5701"/>
              </a:lnSpc>
              <a:buFont typeface="Arial"/>
              <a:buChar char="•"/>
            </a:pPr>
            <a:r>
              <a:rPr lang="en-US" sz="4072">
                <a:solidFill>
                  <a:srgbClr val="FFFFFF"/>
                </a:solidFill>
                <a:latin typeface="Canva Sans Bold"/>
              </a:rPr>
              <a:t>Stress affects both the body and mind, leading to physical and emotional symptoms.</a:t>
            </a:r>
          </a:p>
          <a:p>
            <a:pPr marL="879227" indent="-439613" lvl="1">
              <a:lnSpc>
                <a:spcPts val="5701"/>
              </a:lnSpc>
              <a:buFont typeface="Arial"/>
              <a:buChar char="•"/>
            </a:pPr>
            <a:r>
              <a:rPr lang="en-US" sz="4072">
                <a:solidFill>
                  <a:srgbClr val="FFFFFF"/>
                </a:solidFill>
                <a:latin typeface="Canva Sans Bold"/>
              </a:rPr>
              <a:t>Prolonged stress can negatively impact overall well-being.</a:t>
            </a:r>
          </a:p>
          <a:p>
            <a:pPr marL="879227" indent="-439613" lvl="1">
              <a:lnSpc>
                <a:spcPts val="5701"/>
              </a:lnSpc>
              <a:buFont typeface="Arial"/>
              <a:buChar char="•"/>
            </a:pPr>
            <a:r>
              <a:rPr lang="en-US" sz="4072">
                <a:solidFill>
                  <a:srgbClr val="FFFFFF"/>
                </a:solidFill>
                <a:latin typeface="Canva Sans Bold"/>
              </a:rPr>
              <a:t>The body responds to stress through the "fight-or-flight" response.</a:t>
            </a:r>
          </a:p>
          <a:p>
            <a:pPr marL="879227" indent="-439613" lvl="1">
              <a:lnSpc>
                <a:spcPts val="5701"/>
              </a:lnSpc>
              <a:buFont typeface="Arial"/>
              <a:buChar char="•"/>
            </a:pPr>
            <a:r>
              <a:rPr lang="en-US" sz="4072">
                <a:solidFill>
                  <a:srgbClr val="FFFFFF"/>
                </a:solidFill>
                <a:latin typeface="Canva Sans Bold"/>
              </a:rPr>
              <a:t>Effective stress management techniques are essential for maintaining a healthy balance.</a:t>
            </a:r>
          </a:p>
          <a:p>
            <a:pPr marL="879227" indent="-439613" lvl="1">
              <a:lnSpc>
                <a:spcPts val="5701"/>
              </a:lnSpc>
              <a:buFont typeface="Arial"/>
              <a:buChar char="•"/>
            </a:pPr>
            <a:r>
              <a:rPr lang="en-US" sz="4072">
                <a:solidFill>
                  <a:srgbClr val="FFFFFF"/>
                </a:solidFill>
                <a:latin typeface="Canva Sans Bold"/>
              </a:rPr>
              <a:t>Self-care, relaxation techniques, and seeking support can help mitigate the effects of stress.</a:t>
            </a:r>
          </a:p>
          <a:p>
            <a:pPr>
              <a:lnSpc>
                <a:spcPts val="5701"/>
              </a:lnSpc>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890310" y="-76200"/>
            <a:ext cx="15940561" cy="1413891"/>
          </a:xfrm>
          <a:prstGeom prst="rect">
            <a:avLst/>
          </a:prstGeom>
        </p:spPr>
        <p:txBody>
          <a:bodyPr anchor="t" rtlCol="false" tIns="0" lIns="0" bIns="0" rIns="0">
            <a:spAutoFit/>
          </a:bodyPr>
          <a:lstStyle/>
          <a:p>
            <a:pPr algn="ctr">
              <a:lnSpc>
                <a:spcPts val="11352"/>
              </a:lnSpc>
            </a:pPr>
            <a:r>
              <a:rPr lang="en-US" sz="8800">
                <a:solidFill>
                  <a:srgbClr val="FFFFFF"/>
                </a:solidFill>
                <a:latin typeface="Open Sauce SemiBold Bold"/>
              </a:rPr>
              <a:t>Defination</a:t>
            </a:r>
          </a:p>
        </p:txBody>
      </p:sp>
      <p:sp>
        <p:nvSpPr>
          <p:cNvPr name="TextBox 3" id="3"/>
          <p:cNvSpPr txBox="true"/>
          <p:nvPr/>
        </p:nvSpPr>
        <p:spPr>
          <a:xfrm rot="0">
            <a:off x="204987" y="1692788"/>
            <a:ext cx="17878026" cy="7565512"/>
          </a:xfrm>
          <a:prstGeom prst="rect">
            <a:avLst/>
          </a:prstGeom>
        </p:spPr>
        <p:txBody>
          <a:bodyPr anchor="t" rtlCol="false" tIns="0" lIns="0" bIns="0" rIns="0">
            <a:spAutoFit/>
          </a:bodyPr>
          <a:lstStyle/>
          <a:p>
            <a:pPr>
              <a:lnSpc>
                <a:spcPts val="3999"/>
              </a:lnSpc>
            </a:pPr>
            <a:r>
              <a:rPr lang="en-US" sz="3100">
                <a:solidFill>
                  <a:srgbClr val="000000"/>
                </a:solidFill>
                <a:latin typeface="Open Sauce SemiBold Bold"/>
              </a:rPr>
              <a:t>Here is a definition of stress presented in points:</a:t>
            </a:r>
          </a:p>
          <a:p>
            <a:pPr marL="669379" indent="-334689" lvl="1">
              <a:lnSpc>
                <a:spcPts val="3999"/>
              </a:lnSpc>
              <a:buFont typeface="Arial"/>
              <a:buChar char="•"/>
            </a:pPr>
            <a:r>
              <a:rPr lang="en-US" sz="3100">
                <a:solidFill>
                  <a:srgbClr val="000000"/>
                </a:solidFill>
                <a:latin typeface="Open Sauce SemiBold Bold"/>
              </a:rPr>
              <a:t>Stress is a natural response to pressure or demanding circumstances.</a:t>
            </a:r>
          </a:p>
          <a:p>
            <a:pPr marL="669379" indent="-334689" lvl="1">
              <a:lnSpc>
                <a:spcPts val="3999"/>
              </a:lnSpc>
              <a:buFont typeface="Arial"/>
              <a:buChar char="•"/>
            </a:pPr>
            <a:r>
              <a:rPr lang="en-US" sz="3100">
                <a:solidFill>
                  <a:srgbClr val="000000"/>
                </a:solidFill>
                <a:latin typeface="Open Sauce SemiBold Bold"/>
              </a:rPr>
              <a:t>It is the body's physiological and psychological reaction to perceived threats.</a:t>
            </a:r>
          </a:p>
          <a:p>
            <a:pPr marL="669379" indent="-334689" lvl="1">
              <a:lnSpc>
                <a:spcPts val="3999"/>
              </a:lnSpc>
              <a:buFont typeface="Arial"/>
              <a:buChar char="•"/>
            </a:pPr>
            <a:r>
              <a:rPr lang="en-US" sz="3100">
                <a:solidFill>
                  <a:srgbClr val="000000"/>
                </a:solidFill>
                <a:latin typeface="Open Sauce SemiBold Bold"/>
              </a:rPr>
              <a:t>Stress can be triggered by various factors, such as work, relationships, or major life events.</a:t>
            </a:r>
          </a:p>
          <a:p>
            <a:pPr marL="669379" indent="-334689" lvl="1">
              <a:lnSpc>
                <a:spcPts val="3999"/>
              </a:lnSpc>
              <a:buFont typeface="Arial"/>
              <a:buChar char="•"/>
            </a:pPr>
            <a:r>
              <a:rPr lang="en-US" sz="3100">
                <a:solidFill>
                  <a:srgbClr val="000000"/>
                </a:solidFill>
                <a:latin typeface="Open Sauce SemiBold Bold"/>
              </a:rPr>
              <a:t>It manifests as physical and emotional symptoms, such as headaches, muscle tension, anxiety, or irritability.</a:t>
            </a:r>
          </a:p>
          <a:p>
            <a:pPr marL="669379" indent="-334689" lvl="1">
              <a:lnSpc>
                <a:spcPts val="3999"/>
              </a:lnSpc>
              <a:buFont typeface="Arial"/>
              <a:buChar char="•"/>
            </a:pPr>
            <a:r>
              <a:rPr lang="en-US" sz="3100">
                <a:solidFill>
                  <a:srgbClr val="000000"/>
                </a:solidFill>
                <a:latin typeface="Open Sauce SemiBold Bold"/>
              </a:rPr>
              <a:t>Prolonged or chronic stress can have negative effects on both mental and physical well-being.</a:t>
            </a:r>
          </a:p>
          <a:p>
            <a:pPr marL="669379" indent="-334689" lvl="1">
              <a:lnSpc>
                <a:spcPts val="3999"/>
              </a:lnSpc>
              <a:buFont typeface="Arial"/>
              <a:buChar char="•"/>
            </a:pPr>
            <a:r>
              <a:rPr lang="en-US" sz="3100">
                <a:solidFill>
                  <a:srgbClr val="000000"/>
                </a:solidFill>
                <a:latin typeface="Open Sauce SemiBold Bold"/>
              </a:rPr>
              <a:t>The body responds to stress through the activation of the "fight-or-flight" response.</a:t>
            </a:r>
          </a:p>
          <a:p>
            <a:pPr marL="669379" indent="-334689" lvl="1">
              <a:lnSpc>
                <a:spcPts val="3999"/>
              </a:lnSpc>
              <a:buFont typeface="Arial"/>
              <a:buChar char="•"/>
            </a:pPr>
            <a:r>
              <a:rPr lang="en-US" sz="3100">
                <a:solidFill>
                  <a:srgbClr val="000000"/>
                </a:solidFill>
                <a:latin typeface="Open Sauce SemiBold Bold"/>
              </a:rPr>
              <a:t>Effective stress management involves adopting healthy coping mechanisms like relaxation techniques, exercise, and seeking support.</a:t>
            </a:r>
          </a:p>
          <a:p>
            <a:pPr marL="669379" indent="-334689" lvl="1">
              <a:lnSpc>
                <a:spcPts val="3999"/>
              </a:lnSpc>
              <a:buFont typeface="Arial"/>
              <a:buChar char="•"/>
            </a:pPr>
            <a:r>
              <a:rPr lang="en-US" sz="3100">
                <a:solidFill>
                  <a:srgbClr val="000000"/>
                </a:solidFill>
                <a:latin typeface="Open Sauce SemiBold Bold"/>
              </a:rPr>
              <a:t>Developing resilience and finding a balance in life is crucial in managing stress effectively.</a:t>
            </a:r>
          </a:p>
          <a:p>
            <a:pPr>
              <a:lnSpc>
                <a:spcPts val="3999"/>
              </a:lnSpc>
            </a:pP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8C52FF"/>
        </a:solidFill>
      </p:bgPr>
    </p:bg>
    <p:spTree>
      <p:nvGrpSpPr>
        <p:cNvPr id="1" name=""/>
        <p:cNvGrpSpPr/>
        <p:nvPr/>
      </p:nvGrpSpPr>
      <p:grpSpPr>
        <a:xfrm>
          <a:off x="0" y="0"/>
          <a:ext cx="0" cy="0"/>
          <a:chOff x="0" y="0"/>
          <a:chExt cx="0" cy="0"/>
        </a:xfrm>
      </p:grpSpPr>
      <p:sp>
        <p:nvSpPr>
          <p:cNvPr name="TextBox 2" id="2"/>
          <p:cNvSpPr txBox="true"/>
          <p:nvPr/>
        </p:nvSpPr>
        <p:spPr>
          <a:xfrm rot="0">
            <a:off x="7834789" y="3550840"/>
            <a:ext cx="1309211" cy="1315815"/>
          </a:xfrm>
          <a:prstGeom prst="rect">
            <a:avLst/>
          </a:prstGeom>
        </p:spPr>
        <p:txBody>
          <a:bodyPr anchor="t" rtlCol="false" tIns="0" lIns="0" bIns="0" rIns="0">
            <a:spAutoFit/>
          </a:bodyPr>
          <a:lstStyle/>
          <a:p>
            <a:pPr algn="ctr">
              <a:lnSpc>
                <a:spcPts val="10595"/>
              </a:lnSpc>
              <a:spcBef>
                <a:spcPct val="0"/>
              </a:spcBef>
            </a:pPr>
            <a:r>
              <a:rPr lang="en-US" sz="8213">
                <a:solidFill>
                  <a:srgbClr val="FFFFFF"/>
                </a:solidFill>
                <a:latin typeface="Open Sauce SemiBold"/>
              </a:rPr>
              <a:t>By</a:t>
            </a:r>
          </a:p>
        </p:txBody>
      </p:sp>
      <p:sp>
        <p:nvSpPr>
          <p:cNvPr name="TextBox 3" id="3"/>
          <p:cNvSpPr txBox="true"/>
          <p:nvPr/>
        </p:nvSpPr>
        <p:spPr>
          <a:xfrm rot="0">
            <a:off x="3236694" y="5734963"/>
            <a:ext cx="10845880" cy="1653768"/>
          </a:xfrm>
          <a:prstGeom prst="rect">
            <a:avLst/>
          </a:prstGeom>
        </p:spPr>
        <p:txBody>
          <a:bodyPr anchor="t" rtlCol="false" tIns="0" lIns="0" bIns="0" rIns="0">
            <a:spAutoFit/>
          </a:bodyPr>
          <a:lstStyle/>
          <a:p>
            <a:pPr algn="ctr">
              <a:lnSpc>
                <a:spcPts val="13304"/>
              </a:lnSpc>
              <a:spcBef>
                <a:spcPct val="0"/>
              </a:spcBef>
            </a:pPr>
            <a:r>
              <a:rPr lang="en-US" sz="10313">
                <a:solidFill>
                  <a:srgbClr val="FFFFFF"/>
                </a:solidFill>
                <a:latin typeface="Open Sauce SemiBold"/>
              </a:rPr>
              <a:t>Aditya Upadhyay</a:t>
            </a:r>
          </a:p>
        </p:txBody>
      </p:sp>
      <p:sp>
        <p:nvSpPr>
          <p:cNvPr name="TextBox 4" id="4"/>
          <p:cNvSpPr txBox="true"/>
          <p:nvPr/>
        </p:nvSpPr>
        <p:spPr>
          <a:xfrm rot="0">
            <a:off x="1909035" y="942975"/>
            <a:ext cx="14254996" cy="1547622"/>
          </a:xfrm>
          <a:prstGeom prst="rect">
            <a:avLst/>
          </a:prstGeom>
        </p:spPr>
        <p:txBody>
          <a:bodyPr anchor="t" rtlCol="false" tIns="0" lIns="0" bIns="0" rIns="0">
            <a:spAutoFit/>
          </a:bodyPr>
          <a:lstStyle/>
          <a:p>
            <a:pPr algn="ctr">
              <a:lnSpc>
                <a:spcPts val="12384"/>
              </a:lnSpc>
              <a:spcBef>
                <a:spcPct val="0"/>
              </a:spcBef>
            </a:pPr>
            <a:r>
              <a:rPr lang="en-US" sz="9600">
                <a:solidFill>
                  <a:srgbClr val="000000"/>
                </a:solidFill>
                <a:latin typeface="Open Sauce SemiBold"/>
              </a:rPr>
              <a:t>STRESS MANAGEMENT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C25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17537" y="0"/>
            <a:ext cx="9496641" cy="10791638"/>
          </a:xfrm>
          <a:prstGeom prst="rect">
            <a:avLst/>
          </a:prstGeom>
        </p:spPr>
      </p:pic>
      <p:sp>
        <p:nvSpPr>
          <p:cNvPr name="TextBox 3" id="3"/>
          <p:cNvSpPr txBox="true"/>
          <p:nvPr/>
        </p:nvSpPr>
        <p:spPr>
          <a:xfrm rot="0">
            <a:off x="6780415" y="-57150"/>
            <a:ext cx="11507585" cy="9839975"/>
          </a:xfrm>
          <a:prstGeom prst="rect">
            <a:avLst/>
          </a:prstGeom>
        </p:spPr>
        <p:txBody>
          <a:bodyPr anchor="t" rtlCol="false" tIns="0" lIns="0" bIns="0" rIns="0">
            <a:spAutoFit/>
          </a:bodyPr>
          <a:lstStyle/>
          <a:p>
            <a:pPr marL="752507" indent="-376253" lvl="1">
              <a:lnSpc>
                <a:spcPts val="4879"/>
              </a:lnSpc>
              <a:buFont typeface="Arial"/>
              <a:buChar char="•"/>
            </a:pPr>
            <a:r>
              <a:rPr lang="en-US" sz="3485">
                <a:solidFill>
                  <a:srgbClr val="FFFFFF"/>
                </a:solidFill>
                <a:latin typeface="Canva Sans"/>
              </a:rPr>
              <a:t>Recognize the signs of stress, such as physical tension, irritability, </a:t>
            </a:r>
            <a:r>
              <a:rPr lang="en-US" sz="3485">
                <a:solidFill>
                  <a:srgbClr val="FFFFFF"/>
                </a:solidFill>
                <a:latin typeface="Canva Sans"/>
              </a:rPr>
              <a:t>difficulty concentrating, and changes in sleep patterns.</a:t>
            </a:r>
          </a:p>
          <a:p>
            <a:pPr marL="752507" indent="-376253" lvl="1">
              <a:lnSpc>
                <a:spcPts val="4879"/>
              </a:lnSpc>
              <a:buFont typeface="Arial"/>
              <a:buChar char="•"/>
            </a:pPr>
            <a:r>
              <a:rPr lang="en-US" sz="3485">
                <a:solidFill>
                  <a:srgbClr val="FFFFFF"/>
                </a:solidFill>
                <a:latin typeface="Canva Sans"/>
              </a:rPr>
              <a:t>Identify the sources of stress in your life, whether they are work-related, relationship-based, or personal challenges.</a:t>
            </a:r>
          </a:p>
          <a:p>
            <a:pPr marL="752507" indent="-376253" lvl="1">
              <a:lnSpc>
                <a:spcPts val="4879"/>
              </a:lnSpc>
              <a:buFont typeface="Arial"/>
              <a:buChar char="•"/>
            </a:pPr>
            <a:r>
              <a:rPr lang="en-US" sz="3485">
                <a:solidFill>
                  <a:srgbClr val="FFFFFF"/>
                </a:solidFill>
                <a:latin typeface="Canva Sans"/>
              </a:rPr>
              <a:t>Practice effective time management techniques to prioritize tasks and reduce the feeling of being overwhelmed.</a:t>
            </a:r>
          </a:p>
          <a:p>
            <a:pPr marL="752507" indent="-376253" lvl="1">
              <a:lnSpc>
                <a:spcPts val="4879"/>
              </a:lnSpc>
              <a:buFont typeface="Arial"/>
              <a:buChar char="•"/>
            </a:pPr>
            <a:r>
              <a:rPr lang="en-US" sz="3485">
                <a:solidFill>
                  <a:srgbClr val="FFFFFF"/>
                </a:solidFill>
                <a:latin typeface="Canva Sans"/>
              </a:rPr>
              <a:t>Develop healthy coping mechanisms, such as deep breathing exercises, meditation, or engaging in hobbies you enjoy.</a:t>
            </a:r>
          </a:p>
          <a:p>
            <a:pPr marL="752507" indent="-376253" lvl="1">
              <a:lnSpc>
                <a:spcPts val="4879"/>
              </a:lnSpc>
              <a:buFont typeface="Arial"/>
              <a:buChar char="•"/>
            </a:pPr>
            <a:r>
              <a:rPr lang="en-US" sz="3485">
                <a:solidFill>
                  <a:srgbClr val="FFFFFF"/>
                </a:solidFill>
                <a:latin typeface="Canva Sans"/>
              </a:rPr>
              <a:t>Maintain a balanced lifestyle by incorporating regular exercise into your routine, eating nutritious meals, and getting enough sleep.</a:t>
            </a:r>
          </a:p>
          <a:p>
            <a:pPr>
              <a:lnSpc>
                <a:spcPts val="4879"/>
              </a:lnSpc>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4C251"/>
        </a:solidFill>
      </p:bgPr>
    </p:bg>
    <p:spTree>
      <p:nvGrpSpPr>
        <p:cNvPr id="1" name=""/>
        <p:cNvGrpSpPr/>
        <p:nvPr/>
      </p:nvGrpSpPr>
      <p:grpSpPr>
        <a:xfrm>
          <a:off x="0" y="0"/>
          <a:ext cx="0" cy="0"/>
          <a:chOff x="0" y="0"/>
          <a:chExt cx="0" cy="0"/>
        </a:xfrm>
      </p:grpSpPr>
      <p:sp>
        <p:nvSpPr>
          <p:cNvPr name="TextBox 2" id="2"/>
          <p:cNvSpPr txBox="true"/>
          <p:nvPr/>
        </p:nvSpPr>
        <p:spPr>
          <a:xfrm rot="0">
            <a:off x="0" y="319921"/>
            <a:ext cx="17533904" cy="9194888"/>
          </a:xfrm>
          <a:prstGeom prst="rect">
            <a:avLst/>
          </a:prstGeom>
        </p:spPr>
        <p:txBody>
          <a:bodyPr anchor="t" rtlCol="false" tIns="0" lIns="0" bIns="0" rIns="0">
            <a:spAutoFit/>
          </a:bodyPr>
          <a:lstStyle/>
          <a:p>
            <a:pPr marL="1024776" indent="-512388" lvl="1">
              <a:lnSpc>
                <a:spcPts val="6645"/>
              </a:lnSpc>
              <a:buFont typeface="Arial"/>
              <a:buChar char="•"/>
            </a:pPr>
            <a:r>
              <a:rPr lang="en-US" sz="4746">
                <a:solidFill>
                  <a:srgbClr val="FFFFFF"/>
                </a:solidFill>
                <a:latin typeface="Canva Sans Bold"/>
              </a:rPr>
              <a:t>Establish clear boun</a:t>
            </a:r>
            <a:r>
              <a:rPr lang="en-US" sz="4746">
                <a:solidFill>
                  <a:srgbClr val="FFFFFF"/>
                </a:solidFill>
                <a:latin typeface="Canva Sans Bold"/>
              </a:rPr>
              <a:t>daries between work and personal life to prevent excessive stress from spilling over into other areas.</a:t>
            </a:r>
          </a:p>
          <a:p>
            <a:pPr marL="1024776" indent="-512388" lvl="1">
              <a:lnSpc>
                <a:spcPts val="6645"/>
              </a:lnSpc>
              <a:buFont typeface="Arial"/>
              <a:buChar char="•"/>
            </a:pPr>
            <a:r>
              <a:rPr lang="en-US" sz="4746">
                <a:solidFill>
                  <a:srgbClr val="FFFFFF"/>
                </a:solidFill>
                <a:latin typeface="Canva Sans Bold"/>
              </a:rPr>
              <a:t>Seek social support from friends, family, or support groups to share your feelings and concerns.</a:t>
            </a:r>
          </a:p>
          <a:p>
            <a:pPr marL="1024776" indent="-512388" lvl="1">
              <a:lnSpc>
                <a:spcPts val="6645"/>
              </a:lnSpc>
              <a:buFont typeface="Arial"/>
              <a:buChar char="•"/>
            </a:pPr>
            <a:r>
              <a:rPr lang="en-US" sz="4746">
                <a:solidFill>
                  <a:srgbClr val="FFFFFF"/>
                </a:solidFill>
                <a:latin typeface="Canva Sans Bold"/>
              </a:rPr>
              <a:t>Take regular breaks throughout the day to relax and recharge, rather than pushing yourself to the point of exhaustion.</a:t>
            </a:r>
          </a:p>
          <a:p>
            <a:pPr marL="1024776" indent="-512388" lvl="1">
              <a:lnSpc>
                <a:spcPts val="6645"/>
              </a:lnSpc>
              <a:buFont typeface="Arial"/>
              <a:buChar char="•"/>
            </a:pPr>
            <a:r>
              <a:rPr lang="en-US" sz="4746">
                <a:solidFill>
                  <a:srgbClr val="FFFFFF"/>
                </a:solidFill>
                <a:latin typeface="Canva Sans Bold"/>
              </a:rPr>
              <a:t>Practice positive self-talk and challenge negative thoughts that contribute to stress.</a:t>
            </a:r>
          </a:p>
          <a:p>
            <a:pPr>
              <a:lnSpc>
                <a:spcPts val="6645"/>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C25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7090" t="0" r="7090" b="0"/>
          <a:stretch>
            <a:fillRect/>
          </a:stretch>
        </p:blipFill>
        <p:spPr>
          <a:xfrm flipH="false" flipV="false" rot="0">
            <a:off x="208602" y="1395094"/>
            <a:ext cx="7491518" cy="8729461"/>
          </a:xfrm>
          <a:prstGeom prst="rect">
            <a:avLst/>
          </a:prstGeom>
        </p:spPr>
      </p:pic>
      <p:sp>
        <p:nvSpPr>
          <p:cNvPr name="TextBox 3" id="3"/>
          <p:cNvSpPr txBox="true"/>
          <p:nvPr/>
        </p:nvSpPr>
        <p:spPr>
          <a:xfrm rot="0">
            <a:off x="8072772" y="1828281"/>
            <a:ext cx="9915382" cy="8981440"/>
          </a:xfrm>
          <a:prstGeom prst="rect">
            <a:avLst/>
          </a:prstGeom>
        </p:spPr>
        <p:txBody>
          <a:bodyPr anchor="t" rtlCol="false" tIns="0" lIns="0" bIns="0" rIns="0">
            <a:spAutoFit/>
          </a:bodyPr>
          <a:lstStyle/>
          <a:p>
            <a:pPr marL="734059" indent="-367030" lvl="1">
              <a:lnSpc>
                <a:spcPts val="4759"/>
              </a:lnSpc>
              <a:buFont typeface="Arial"/>
              <a:buChar char="•"/>
            </a:pPr>
            <a:r>
              <a:rPr lang="en-US" sz="3399">
                <a:solidFill>
                  <a:srgbClr val="FFFFFF"/>
                </a:solidFill>
                <a:latin typeface="Canva Sans"/>
              </a:rPr>
              <a:t>Set realistic goals and expectations for yourself, avoiding perfectionism.</a:t>
            </a:r>
          </a:p>
          <a:p>
            <a:pPr marL="734059" indent="-367030" lvl="1">
              <a:lnSpc>
                <a:spcPts val="4759"/>
              </a:lnSpc>
              <a:buFont typeface="Arial"/>
              <a:buChar char="•"/>
            </a:pPr>
            <a:r>
              <a:rPr lang="en-US" sz="3399">
                <a:solidFill>
                  <a:srgbClr val="FFFFFF"/>
                </a:solidFill>
                <a:latin typeface="Canva Sans"/>
              </a:rPr>
              <a:t>Learn to say no when you feel overwhelme</a:t>
            </a:r>
            <a:r>
              <a:rPr lang="en-US" sz="3399">
                <a:solidFill>
                  <a:srgbClr val="FFFFFF"/>
                </a:solidFill>
                <a:latin typeface="Canva Sans"/>
              </a:rPr>
              <a:t>d or when taking on additional tasks would contribute to excessive stress.</a:t>
            </a:r>
          </a:p>
          <a:p>
            <a:pPr marL="734059" indent="-367030" lvl="1">
              <a:lnSpc>
                <a:spcPts val="4759"/>
              </a:lnSpc>
              <a:buFont typeface="Arial"/>
              <a:buChar char="•"/>
            </a:pPr>
            <a:r>
              <a:rPr lang="en-US" sz="3399">
                <a:solidFill>
                  <a:srgbClr val="FFFFFF"/>
                </a:solidFill>
                <a:latin typeface="Canva Sans"/>
              </a:rPr>
              <a:t>Delegate tasks and responsibilities whenever possible to lighten your workload.</a:t>
            </a:r>
          </a:p>
          <a:p>
            <a:pPr marL="734059" indent="-367030" lvl="1">
              <a:lnSpc>
                <a:spcPts val="4759"/>
              </a:lnSpc>
              <a:buFont typeface="Arial"/>
              <a:buChar char="•"/>
            </a:pPr>
            <a:r>
              <a:rPr lang="en-US" sz="3399">
                <a:solidFill>
                  <a:srgbClr val="FFFFFF"/>
                </a:solidFill>
                <a:latin typeface="Canva Sans"/>
              </a:rPr>
              <a:t>Practice effective communication skills to express your needs and concerns, avoiding bottling up emotions.</a:t>
            </a:r>
          </a:p>
          <a:p>
            <a:pPr marL="734059" indent="-367030" lvl="1">
              <a:lnSpc>
                <a:spcPts val="4759"/>
              </a:lnSpc>
              <a:buFont typeface="Arial"/>
              <a:buChar char="•"/>
            </a:pPr>
            <a:r>
              <a:rPr lang="en-US" sz="3399">
                <a:solidFill>
                  <a:srgbClr val="FFFFFF"/>
                </a:solidFill>
                <a:latin typeface="Canva Sans"/>
              </a:rPr>
              <a:t>Avoid excessive caffeine, alcohol, and tobacco consumption, as they can exacerbate stress levels.</a:t>
            </a:r>
          </a:p>
          <a:p>
            <a:pPr>
              <a:lnSpc>
                <a:spcPts val="4759"/>
              </a:lnSpc>
            </a:pPr>
          </a:p>
        </p:txBody>
      </p:sp>
      <p:sp>
        <p:nvSpPr>
          <p:cNvPr name="TextBox 4" id="4"/>
          <p:cNvSpPr txBox="true"/>
          <p:nvPr/>
        </p:nvSpPr>
        <p:spPr>
          <a:xfrm rot="0">
            <a:off x="5157662" y="-171450"/>
            <a:ext cx="10555963"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Time Management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DAFin54q4to</dc:identifier>
  <dcterms:modified xsi:type="dcterms:W3CDTF">2011-08-01T06:04:30Z</dcterms:modified>
  <cp:revision>1</cp:revision>
  <dc:title>Stress: Meaning and Defination</dc:title>
</cp:coreProperties>
</file>

<file path=docProps/thumbnail.jpeg>
</file>